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49"/>
  </p:notesMasterIdLst>
  <p:sldIdLst>
    <p:sldId id="256" r:id="rId5"/>
    <p:sldId id="281" r:id="rId6"/>
    <p:sldId id="284" r:id="rId7"/>
    <p:sldId id="292" r:id="rId8"/>
    <p:sldId id="257" r:id="rId9"/>
    <p:sldId id="274" r:id="rId10"/>
    <p:sldId id="258" r:id="rId11"/>
    <p:sldId id="289" r:id="rId12"/>
    <p:sldId id="259" r:id="rId13"/>
    <p:sldId id="273" r:id="rId14"/>
    <p:sldId id="261" r:id="rId15"/>
    <p:sldId id="294" r:id="rId16"/>
    <p:sldId id="295" r:id="rId17"/>
    <p:sldId id="262" r:id="rId18"/>
    <p:sldId id="272" r:id="rId19"/>
    <p:sldId id="275" r:id="rId20"/>
    <p:sldId id="276" r:id="rId21"/>
    <p:sldId id="260" r:id="rId22"/>
    <p:sldId id="279" r:id="rId23"/>
    <p:sldId id="280" r:id="rId24"/>
    <p:sldId id="297" r:id="rId25"/>
    <p:sldId id="277" r:id="rId26"/>
    <p:sldId id="291" r:id="rId27"/>
    <p:sldId id="282" r:id="rId28"/>
    <p:sldId id="264" r:id="rId29"/>
    <p:sldId id="296" r:id="rId30"/>
    <p:sldId id="293" r:id="rId31"/>
    <p:sldId id="265" r:id="rId32"/>
    <p:sldId id="283" r:id="rId33"/>
    <p:sldId id="263" r:id="rId34"/>
    <p:sldId id="286" r:id="rId35"/>
    <p:sldId id="287" r:id="rId36"/>
    <p:sldId id="285" r:id="rId37"/>
    <p:sldId id="288" r:id="rId38"/>
    <p:sldId id="270" r:id="rId39"/>
    <p:sldId id="301" r:id="rId40"/>
    <p:sldId id="266" r:id="rId41"/>
    <p:sldId id="271" r:id="rId42"/>
    <p:sldId id="290" r:id="rId43"/>
    <p:sldId id="298" r:id="rId44"/>
    <p:sldId id="278" r:id="rId45"/>
    <p:sldId id="267" r:id="rId46"/>
    <p:sldId id="299" r:id="rId47"/>
    <p:sldId id="300" r:id="rId4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>
        <p:scale>
          <a:sx n="143" d="100"/>
          <a:sy n="143" d="100"/>
        </p:scale>
        <p:origin x="-800" y="-8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AF7AD-3FC2-B945-B783-91B084B8F083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85DA1-8798-EC41-BE21-492508DF6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5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http://</a:t>
            </a:r>
            <a:r>
              <a:rPr lang="en-US" dirty="0" err="1" smtClean="0"/>
              <a:t>www.atari-wiki.com</a:t>
            </a:r>
            <a:r>
              <a:rPr lang="en-US" dirty="0" smtClean="0"/>
              <a:t>/?title=</a:t>
            </a:r>
            <a:r>
              <a:rPr lang="en-US" dirty="0" err="1" smtClean="0"/>
              <a:t>ST_STE_Scanlines</a:t>
            </a:r>
            <a:r>
              <a:rPr lang="en-US" dirty="0" smtClean="0"/>
              <a:t> for the full </a:t>
            </a:r>
            <a:r>
              <a:rPr lang="en-US" dirty="0" err="1" smtClean="0"/>
              <a:t>writeup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5DA1-8798-EC41-BE21-492508DF6B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4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http://</a:t>
            </a:r>
            <a:r>
              <a:rPr lang="en-US" dirty="0" err="1" smtClean="0"/>
              <a:t>www.atari-wiki.com</a:t>
            </a:r>
            <a:r>
              <a:rPr lang="en-US" dirty="0" smtClean="0"/>
              <a:t>/?title=</a:t>
            </a:r>
            <a:r>
              <a:rPr lang="en-US" dirty="0" err="1" smtClean="0"/>
              <a:t>ST_STE_Scanlines</a:t>
            </a:r>
            <a:r>
              <a:rPr lang="en-US" dirty="0" smtClean="0"/>
              <a:t> for the full </a:t>
            </a:r>
            <a:r>
              <a:rPr lang="en-US" dirty="0" err="1" smtClean="0"/>
              <a:t>writeup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5DA1-8798-EC41-BE21-492508DF6B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5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www.atari-forum.com</a:t>
            </a:r>
            <a:r>
              <a:rPr lang="en-US" dirty="0" smtClean="0"/>
              <a:t>/</a:t>
            </a:r>
            <a:r>
              <a:rPr lang="en-US" dirty="0" err="1" smtClean="0"/>
              <a:t>viewtopic.php?f</a:t>
            </a:r>
            <a:r>
              <a:rPr lang="en-US" dirty="0" smtClean="0"/>
              <a:t>=68&amp;t=9527&amp;hilit=68000+clock+cycles+table&amp;start=125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5DA1-8798-EC41-BE21-492508DF6B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230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http://</a:t>
            </a:r>
            <a:r>
              <a:rPr lang="en-US" dirty="0" err="1" smtClean="0"/>
              <a:t>www.atari-wiki.com</a:t>
            </a:r>
            <a:r>
              <a:rPr lang="en-US" dirty="0" smtClean="0"/>
              <a:t>/?title=</a:t>
            </a:r>
            <a:r>
              <a:rPr lang="en-US" dirty="0" err="1" smtClean="0"/>
              <a:t>ST_STE_Scanlines</a:t>
            </a:r>
            <a:r>
              <a:rPr lang="en-US" dirty="0" smtClean="0"/>
              <a:t> for how these values </a:t>
            </a:r>
            <a:r>
              <a:rPr lang="en-US" smtClean="0"/>
              <a:t>are calculated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5DA1-8798-EC41-BE21-492508DF6B6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45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www.atari-forum.com</a:t>
            </a:r>
            <a:r>
              <a:rPr lang="en-US" dirty="0" smtClean="0"/>
              <a:t>/</a:t>
            </a:r>
            <a:r>
              <a:rPr lang="en-US" dirty="0" err="1" smtClean="0"/>
              <a:t>viewtopic.php?f</a:t>
            </a:r>
            <a:r>
              <a:rPr lang="en-US" dirty="0" smtClean="0"/>
              <a:t>=16&amp;t=24855&amp;hilit=</a:t>
            </a:r>
            <a:r>
              <a:rPr lang="en-US" dirty="0" err="1" smtClean="0"/>
              <a:t>horisontal&amp;start</a:t>
            </a:r>
            <a:r>
              <a:rPr lang="en-US" dirty="0" smtClean="0"/>
              <a:t>=275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385DA1-8798-EC41-BE21-492508DF6B6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08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12/22/15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12/22/15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12/22/15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46559"/>
            <a:ext cx="7772400" cy="1102519"/>
          </a:xfrm>
        </p:spPr>
        <p:txBody>
          <a:bodyPr/>
          <a:lstStyle/>
          <a:p>
            <a:r>
              <a:rPr lang="en-US" dirty="0" err="1" smtClean="0"/>
              <a:t>Overscan</a:t>
            </a:r>
            <a:r>
              <a:rPr lang="en-US" dirty="0" smtClean="0"/>
              <a:t> and sync scrolling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49078"/>
            <a:ext cx="6400800" cy="1314450"/>
          </a:xfrm>
        </p:spPr>
        <p:txBody>
          <a:bodyPr/>
          <a:lstStyle/>
          <a:p>
            <a:r>
              <a:rPr lang="en-US" dirty="0" smtClean="0"/>
              <a:t>“it’s cycles all the way down”</a:t>
            </a:r>
            <a:endParaRPr lang="en-US" dirty="0"/>
          </a:p>
        </p:txBody>
      </p:sp>
      <p:pic>
        <p:nvPicPr>
          <p:cNvPr id="4" name="Picture 3" descr="miitroed_happy_195x19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030" y="3540776"/>
            <a:ext cx="1079001" cy="1081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5280" y="3827490"/>
            <a:ext cx="6207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by Troed of SYNC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4634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lue statemach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1" y="0"/>
            <a:ext cx="4687222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79517" y="222038"/>
            <a:ext cx="317936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GLUE </a:t>
            </a:r>
            <a:r>
              <a:rPr lang="en-US" sz="3600" dirty="0" err="1" smtClean="0"/>
              <a:t>statemachine</a:t>
            </a:r>
            <a:endParaRPr lang="en-US" sz="3600" dirty="0" smtClean="0"/>
          </a:p>
          <a:p>
            <a:pPr algn="ctr"/>
            <a:r>
              <a:rPr lang="en-US" sz="3600" dirty="0" smtClean="0"/>
              <a:t>(ST)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484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Wakestates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2006 “cold &amp; warm wakeup modes”</a:t>
            </a:r>
          </a:p>
          <a:p>
            <a:r>
              <a:rPr lang="en-US" dirty="0" smtClean="0"/>
              <a:t>2012 “WS1-4” – 2 cycle precision</a:t>
            </a:r>
          </a:p>
          <a:p>
            <a:r>
              <a:rPr lang="en-US" dirty="0" smtClean="0"/>
              <a:t>Research mostly by Paulo </a:t>
            </a:r>
            <a:r>
              <a:rPr lang="en-US" dirty="0" err="1" smtClean="0"/>
              <a:t>Simoes</a:t>
            </a:r>
            <a:r>
              <a:rPr lang="en-US" dirty="0" smtClean="0"/>
              <a:t> (LJBK)</a:t>
            </a:r>
          </a:p>
          <a:p>
            <a:r>
              <a:rPr lang="en-US" dirty="0" smtClean="0"/>
              <a:t>Before this everyone thought it was due to multiple revisions of Atari </a:t>
            </a:r>
            <a:r>
              <a:rPr lang="en-US" dirty="0" err="1" smtClean="0"/>
              <a:t>hw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22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GLUE-CPU </a:t>
            </a:r>
            <a:r>
              <a:rPr lang="en-US" dirty="0" err="1" smtClean="0"/>
              <a:t>unsync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Offset 0 reads values at cycle 56 (FREQ) and 57 (RES)</a:t>
            </a:r>
          </a:p>
          <a:p>
            <a:r>
              <a:rPr lang="en-US" sz="2800" dirty="0"/>
              <a:t>Offset 1 reads values at cycle 57 (FREQ) and 58 (RES)</a:t>
            </a:r>
          </a:p>
          <a:p>
            <a:r>
              <a:rPr lang="en-US" sz="2800" dirty="0"/>
              <a:t>Offset 2 reads values at cycle 58 (FREQ) and 59 (RES)</a:t>
            </a:r>
          </a:p>
          <a:p>
            <a:r>
              <a:rPr lang="en-US" sz="2800" dirty="0"/>
              <a:t>Offset 3 reads values at cycle 59 (FREQ) and 60 (RES)</a:t>
            </a:r>
          </a:p>
        </p:txBody>
      </p:sp>
    </p:spTree>
    <p:extLst>
      <p:ext uri="{BB962C8B-B14F-4D97-AF65-F5344CB8AC3E}">
        <p14:creationId xmlns:p14="http://schemas.microsoft.com/office/powerpoint/2010/main" val="196850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GLUE-CPU </a:t>
            </a:r>
            <a:r>
              <a:rPr lang="en-US" dirty="0" err="1" smtClean="0"/>
              <a:t>unsync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</a:rPr>
              <a:t>WS1</a:t>
            </a:r>
            <a:r>
              <a:rPr lang="en-US" sz="2800" dirty="0"/>
              <a:t> (DL6): Changes made by 56 (FREQ), 56 (RES)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</a:rPr>
              <a:t>WS3</a:t>
            </a:r>
            <a:r>
              <a:rPr lang="en-US" sz="2800" dirty="0"/>
              <a:t> (DL5): Changes made by 56 (FREQ), 58 (RES)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</a:rPr>
              <a:t>WS4</a:t>
            </a:r>
            <a:r>
              <a:rPr lang="en-US" sz="2800" dirty="0"/>
              <a:t> (DL4): Changes made by 58 (FREQ), 58 (RES)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</a:rPr>
              <a:t>WS2</a:t>
            </a:r>
            <a:r>
              <a:rPr lang="en-US" sz="2800" dirty="0"/>
              <a:t> (DL3): Changes made by 58 (FREQ), 60 (RES)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04774" y="3827927"/>
            <a:ext cx="5364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 we do have 2 cycle granularity!</a:t>
            </a:r>
            <a:endParaRPr lang="en-US" sz="2400" dirty="0"/>
          </a:p>
        </p:txBody>
      </p:sp>
      <p:sp>
        <p:nvSpPr>
          <p:cNvPr id="5" name="Freeform 4"/>
          <p:cNvSpPr/>
          <p:nvPr/>
        </p:nvSpPr>
        <p:spPr>
          <a:xfrm>
            <a:off x="6323203" y="1200151"/>
            <a:ext cx="1510755" cy="637197"/>
          </a:xfrm>
          <a:custGeom>
            <a:avLst/>
            <a:gdLst>
              <a:gd name="connsiteX0" fmla="*/ 763758 w 1510755"/>
              <a:gd name="connsiteY0" fmla="*/ 9148 h 637197"/>
              <a:gd name="connsiteX1" fmla="*/ 248665 w 1510755"/>
              <a:gd name="connsiteY1" fmla="*/ 18030 h 637197"/>
              <a:gd name="connsiteX2" fmla="*/ 186499 w 1510755"/>
              <a:gd name="connsiteY2" fmla="*/ 80200 h 637197"/>
              <a:gd name="connsiteX3" fmla="*/ 150975 w 1510755"/>
              <a:gd name="connsiteY3" fmla="*/ 115726 h 637197"/>
              <a:gd name="connsiteX4" fmla="*/ 124333 w 1510755"/>
              <a:gd name="connsiteY4" fmla="*/ 151252 h 637197"/>
              <a:gd name="connsiteX5" fmla="*/ 53286 w 1510755"/>
              <a:gd name="connsiteY5" fmla="*/ 231186 h 637197"/>
              <a:gd name="connsiteX6" fmla="*/ 35524 w 1510755"/>
              <a:gd name="connsiteY6" fmla="*/ 275593 h 637197"/>
              <a:gd name="connsiteX7" fmla="*/ 17762 w 1510755"/>
              <a:gd name="connsiteY7" fmla="*/ 311119 h 637197"/>
              <a:gd name="connsiteX8" fmla="*/ 0 w 1510755"/>
              <a:gd name="connsiteY8" fmla="*/ 364408 h 637197"/>
              <a:gd name="connsiteX9" fmla="*/ 8881 w 1510755"/>
              <a:gd name="connsiteY9" fmla="*/ 391053 h 637197"/>
              <a:gd name="connsiteX10" fmla="*/ 44405 w 1510755"/>
              <a:gd name="connsiteY10" fmla="*/ 417697 h 637197"/>
              <a:gd name="connsiteX11" fmla="*/ 79928 w 1510755"/>
              <a:gd name="connsiteY11" fmla="*/ 426579 h 637197"/>
              <a:gd name="connsiteX12" fmla="*/ 106571 w 1510755"/>
              <a:gd name="connsiteY12" fmla="*/ 435460 h 637197"/>
              <a:gd name="connsiteX13" fmla="*/ 177618 w 1510755"/>
              <a:gd name="connsiteY13" fmla="*/ 470986 h 637197"/>
              <a:gd name="connsiteX14" fmla="*/ 239784 w 1510755"/>
              <a:gd name="connsiteY14" fmla="*/ 497631 h 637197"/>
              <a:gd name="connsiteX15" fmla="*/ 266427 w 1510755"/>
              <a:gd name="connsiteY15" fmla="*/ 515394 h 637197"/>
              <a:gd name="connsiteX16" fmla="*/ 293070 w 1510755"/>
              <a:gd name="connsiteY16" fmla="*/ 524275 h 637197"/>
              <a:gd name="connsiteX17" fmla="*/ 328594 w 1510755"/>
              <a:gd name="connsiteY17" fmla="*/ 542038 h 637197"/>
              <a:gd name="connsiteX18" fmla="*/ 355236 w 1510755"/>
              <a:gd name="connsiteY18" fmla="*/ 550920 h 637197"/>
              <a:gd name="connsiteX19" fmla="*/ 399641 w 1510755"/>
              <a:gd name="connsiteY19" fmla="*/ 577564 h 637197"/>
              <a:gd name="connsiteX20" fmla="*/ 497331 w 1510755"/>
              <a:gd name="connsiteY20" fmla="*/ 604209 h 637197"/>
              <a:gd name="connsiteX21" fmla="*/ 550616 w 1510755"/>
              <a:gd name="connsiteY21" fmla="*/ 613090 h 637197"/>
              <a:gd name="connsiteX22" fmla="*/ 586140 w 1510755"/>
              <a:gd name="connsiteY22" fmla="*/ 621972 h 637197"/>
              <a:gd name="connsiteX23" fmla="*/ 1287731 w 1510755"/>
              <a:gd name="connsiteY23" fmla="*/ 595327 h 637197"/>
              <a:gd name="connsiteX24" fmla="*/ 1349897 w 1510755"/>
              <a:gd name="connsiteY24" fmla="*/ 559801 h 637197"/>
              <a:gd name="connsiteX25" fmla="*/ 1394302 w 1510755"/>
              <a:gd name="connsiteY25" fmla="*/ 533157 h 637197"/>
              <a:gd name="connsiteX26" fmla="*/ 1429826 w 1510755"/>
              <a:gd name="connsiteY26" fmla="*/ 506512 h 637197"/>
              <a:gd name="connsiteX27" fmla="*/ 1456468 w 1510755"/>
              <a:gd name="connsiteY27" fmla="*/ 488749 h 637197"/>
              <a:gd name="connsiteX28" fmla="*/ 1500873 w 1510755"/>
              <a:gd name="connsiteY28" fmla="*/ 426579 h 637197"/>
              <a:gd name="connsiteX29" fmla="*/ 1509754 w 1510755"/>
              <a:gd name="connsiteY29" fmla="*/ 399934 h 637197"/>
              <a:gd name="connsiteX30" fmla="*/ 1429826 w 1510755"/>
              <a:gd name="connsiteY30" fmla="*/ 328882 h 637197"/>
              <a:gd name="connsiteX31" fmla="*/ 1403183 w 1510755"/>
              <a:gd name="connsiteY31" fmla="*/ 302238 h 637197"/>
              <a:gd name="connsiteX32" fmla="*/ 1296612 w 1510755"/>
              <a:gd name="connsiteY32" fmla="*/ 257830 h 637197"/>
              <a:gd name="connsiteX33" fmla="*/ 1252207 w 1510755"/>
              <a:gd name="connsiteY33" fmla="*/ 248949 h 637197"/>
              <a:gd name="connsiteX34" fmla="*/ 1163398 w 1510755"/>
              <a:gd name="connsiteY34" fmla="*/ 222304 h 637197"/>
              <a:gd name="connsiteX35" fmla="*/ 1056828 w 1510755"/>
              <a:gd name="connsiteY35" fmla="*/ 204541 h 637197"/>
              <a:gd name="connsiteX36" fmla="*/ 1021304 w 1510755"/>
              <a:gd name="connsiteY36" fmla="*/ 195660 h 637197"/>
              <a:gd name="connsiteX37" fmla="*/ 968019 w 1510755"/>
              <a:gd name="connsiteY37" fmla="*/ 177897 h 637197"/>
              <a:gd name="connsiteX38" fmla="*/ 870329 w 1510755"/>
              <a:gd name="connsiteY38" fmla="*/ 169015 h 637197"/>
              <a:gd name="connsiteX39" fmla="*/ 834805 w 1510755"/>
              <a:gd name="connsiteY39" fmla="*/ 151252 h 637197"/>
              <a:gd name="connsiteX40" fmla="*/ 701591 w 1510755"/>
              <a:gd name="connsiteY40" fmla="*/ 133489 h 63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510755" h="637197">
                <a:moveTo>
                  <a:pt x="763758" y="9148"/>
                </a:moveTo>
                <a:cubicBezTo>
                  <a:pt x="586967" y="2600"/>
                  <a:pt x="425705" y="-11479"/>
                  <a:pt x="248665" y="18030"/>
                </a:cubicBezTo>
                <a:cubicBezTo>
                  <a:pt x="212591" y="24043"/>
                  <a:pt x="205391" y="58158"/>
                  <a:pt x="186499" y="80200"/>
                </a:cubicBezTo>
                <a:cubicBezTo>
                  <a:pt x="175601" y="92915"/>
                  <a:pt x="162002" y="103122"/>
                  <a:pt x="150975" y="115726"/>
                </a:cubicBezTo>
                <a:cubicBezTo>
                  <a:pt x="141228" y="126866"/>
                  <a:pt x="134235" y="140249"/>
                  <a:pt x="124333" y="151252"/>
                </a:cubicBezTo>
                <a:cubicBezTo>
                  <a:pt x="97844" y="180687"/>
                  <a:pt x="70386" y="196982"/>
                  <a:pt x="53286" y="231186"/>
                </a:cubicBezTo>
                <a:cubicBezTo>
                  <a:pt x="46157" y="245446"/>
                  <a:pt x="41999" y="261024"/>
                  <a:pt x="35524" y="275593"/>
                </a:cubicBezTo>
                <a:cubicBezTo>
                  <a:pt x="30147" y="287692"/>
                  <a:pt x="22679" y="298826"/>
                  <a:pt x="17762" y="311119"/>
                </a:cubicBezTo>
                <a:cubicBezTo>
                  <a:pt x="10809" y="328504"/>
                  <a:pt x="0" y="364408"/>
                  <a:pt x="0" y="364408"/>
                </a:cubicBezTo>
                <a:cubicBezTo>
                  <a:pt x="2960" y="373290"/>
                  <a:pt x="2888" y="383861"/>
                  <a:pt x="8881" y="391053"/>
                </a:cubicBezTo>
                <a:cubicBezTo>
                  <a:pt x="18357" y="402424"/>
                  <a:pt x="31166" y="411077"/>
                  <a:pt x="44405" y="417697"/>
                </a:cubicBezTo>
                <a:cubicBezTo>
                  <a:pt x="55322" y="423156"/>
                  <a:pt x="68192" y="423226"/>
                  <a:pt x="79928" y="426579"/>
                </a:cubicBezTo>
                <a:cubicBezTo>
                  <a:pt x="88929" y="429151"/>
                  <a:pt x="98049" y="431586"/>
                  <a:pt x="106571" y="435460"/>
                </a:cubicBezTo>
                <a:cubicBezTo>
                  <a:pt x="130675" y="446417"/>
                  <a:pt x="152499" y="462612"/>
                  <a:pt x="177618" y="470986"/>
                </a:cubicBezTo>
                <a:cubicBezTo>
                  <a:pt x="207509" y="480951"/>
                  <a:pt x="209056" y="480071"/>
                  <a:pt x="239784" y="497631"/>
                </a:cubicBezTo>
                <a:cubicBezTo>
                  <a:pt x="249051" y="502927"/>
                  <a:pt x="256880" y="510620"/>
                  <a:pt x="266427" y="515394"/>
                </a:cubicBezTo>
                <a:cubicBezTo>
                  <a:pt x="274800" y="519581"/>
                  <a:pt x="284466" y="520587"/>
                  <a:pt x="293070" y="524275"/>
                </a:cubicBezTo>
                <a:cubicBezTo>
                  <a:pt x="305239" y="529490"/>
                  <a:pt x="316425" y="536822"/>
                  <a:pt x="328594" y="542038"/>
                </a:cubicBezTo>
                <a:cubicBezTo>
                  <a:pt x="337198" y="545726"/>
                  <a:pt x="346863" y="546733"/>
                  <a:pt x="355236" y="550920"/>
                </a:cubicBezTo>
                <a:cubicBezTo>
                  <a:pt x="370675" y="558640"/>
                  <a:pt x="383927" y="570421"/>
                  <a:pt x="399641" y="577564"/>
                </a:cubicBezTo>
                <a:cubicBezTo>
                  <a:pt x="432008" y="592277"/>
                  <a:pt x="462977" y="597962"/>
                  <a:pt x="497331" y="604209"/>
                </a:cubicBezTo>
                <a:cubicBezTo>
                  <a:pt x="515047" y="607430"/>
                  <a:pt x="532959" y="609558"/>
                  <a:pt x="550616" y="613090"/>
                </a:cubicBezTo>
                <a:cubicBezTo>
                  <a:pt x="562585" y="615484"/>
                  <a:pt x="574299" y="619011"/>
                  <a:pt x="586140" y="621972"/>
                </a:cubicBezTo>
                <a:cubicBezTo>
                  <a:pt x="658475" y="620967"/>
                  <a:pt x="1080119" y="670827"/>
                  <a:pt x="1287731" y="595327"/>
                </a:cubicBezTo>
                <a:cubicBezTo>
                  <a:pt x="1316738" y="584778"/>
                  <a:pt x="1325191" y="575243"/>
                  <a:pt x="1349897" y="559801"/>
                </a:cubicBezTo>
                <a:cubicBezTo>
                  <a:pt x="1364535" y="550652"/>
                  <a:pt x="1379940" y="542732"/>
                  <a:pt x="1394302" y="533157"/>
                </a:cubicBezTo>
                <a:cubicBezTo>
                  <a:pt x="1406618" y="524946"/>
                  <a:pt x="1417781" y="515116"/>
                  <a:pt x="1429826" y="506512"/>
                </a:cubicBezTo>
                <a:cubicBezTo>
                  <a:pt x="1438511" y="500308"/>
                  <a:pt x="1448921" y="496297"/>
                  <a:pt x="1456468" y="488749"/>
                </a:cubicBezTo>
                <a:cubicBezTo>
                  <a:pt x="1467483" y="477733"/>
                  <a:pt x="1490788" y="441707"/>
                  <a:pt x="1500873" y="426579"/>
                </a:cubicBezTo>
                <a:cubicBezTo>
                  <a:pt x="1503833" y="417697"/>
                  <a:pt x="1513941" y="408308"/>
                  <a:pt x="1509754" y="399934"/>
                </a:cubicBezTo>
                <a:cubicBezTo>
                  <a:pt x="1480066" y="340554"/>
                  <a:pt x="1472178" y="343001"/>
                  <a:pt x="1429826" y="328882"/>
                </a:cubicBezTo>
                <a:cubicBezTo>
                  <a:pt x="1420945" y="320001"/>
                  <a:pt x="1413779" y="308981"/>
                  <a:pt x="1403183" y="302238"/>
                </a:cubicBezTo>
                <a:cubicBezTo>
                  <a:pt x="1357117" y="272921"/>
                  <a:pt x="1341275" y="267756"/>
                  <a:pt x="1296612" y="257830"/>
                </a:cubicBezTo>
                <a:cubicBezTo>
                  <a:pt x="1281877" y="254555"/>
                  <a:pt x="1266770" y="252921"/>
                  <a:pt x="1252207" y="248949"/>
                </a:cubicBezTo>
                <a:cubicBezTo>
                  <a:pt x="1154803" y="222383"/>
                  <a:pt x="1238299" y="238950"/>
                  <a:pt x="1163398" y="222304"/>
                </a:cubicBezTo>
                <a:cubicBezTo>
                  <a:pt x="1080589" y="203901"/>
                  <a:pt x="1158730" y="223070"/>
                  <a:pt x="1056828" y="204541"/>
                </a:cubicBezTo>
                <a:cubicBezTo>
                  <a:pt x="1044819" y="202357"/>
                  <a:pt x="1032995" y="199167"/>
                  <a:pt x="1021304" y="195660"/>
                </a:cubicBezTo>
                <a:cubicBezTo>
                  <a:pt x="1003371" y="190280"/>
                  <a:pt x="986665" y="179592"/>
                  <a:pt x="968019" y="177897"/>
                </a:cubicBezTo>
                <a:lnTo>
                  <a:pt x="870329" y="169015"/>
                </a:lnTo>
                <a:cubicBezTo>
                  <a:pt x="858488" y="163094"/>
                  <a:pt x="847729" y="154124"/>
                  <a:pt x="834805" y="151252"/>
                </a:cubicBezTo>
                <a:cubicBezTo>
                  <a:pt x="752993" y="133070"/>
                  <a:pt x="749123" y="133489"/>
                  <a:pt x="701591" y="133489"/>
                </a:cubicBezTo>
              </a:path>
            </a:pathLst>
          </a:cu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6331311" y="2655569"/>
            <a:ext cx="1359551" cy="621705"/>
          </a:xfrm>
          <a:custGeom>
            <a:avLst/>
            <a:gdLst>
              <a:gd name="connsiteX0" fmla="*/ 1013196 w 1359551"/>
              <a:gd name="connsiteY0" fmla="*/ 0 h 621705"/>
              <a:gd name="connsiteX1" fmla="*/ 569151 w 1359551"/>
              <a:gd name="connsiteY1" fmla="*/ 8882 h 621705"/>
              <a:gd name="connsiteX2" fmla="*/ 471461 w 1359551"/>
              <a:gd name="connsiteY2" fmla="*/ 17763 h 621705"/>
              <a:gd name="connsiteX3" fmla="*/ 347128 w 1359551"/>
              <a:gd name="connsiteY3" fmla="*/ 26645 h 621705"/>
              <a:gd name="connsiteX4" fmla="*/ 276081 w 1359551"/>
              <a:gd name="connsiteY4" fmla="*/ 44408 h 621705"/>
              <a:gd name="connsiteX5" fmla="*/ 222796 w 1359551"/>
              <a:gd name="connsiteY5" fmla="*/ 79934 h 621705"/>
              <a:gd name="connsiteX6" fmla="*/ 178391 w 1359551"/>
              <a:gd name="connsiteY6" fmla="*/ 106578 h 621705"/>
              <a:gd name="connsiteX7" fmla="*/ 116225 w 1359551"/>
              <a:gd name="connsiteY7" fmla="*/ 159867 h 621705"/>
              <a:gd name="connsiteX8" fmla="*/ 80701 w 1359551"/>
              <a:gd name="connsiteY8" fmla="*/ 213156 h 621705"/>
              <a:gd name="connsiteX9" fmla="*/ 45178 w 1359551"/>
              <a:gd name="connsiteY9" fmla="*/ 239801 h 621705"/>
              <a:gd name="connsiteX10" fmla="*/ 18535 w 1359551"/>
              <a:gd name="connsiteY10" fmla="*/ 275327 h 621705"/>
              <a:gd name="connsiteX11" fmla="*/ 9654 w 1359551"/>
              <a:gd name="connsiteY11" fmla="*/ 301971 h 621705"/>
              <a:gd name="connsiteX12" fmla="*/ 9654 w 1359551"/>
              <a:gd name="connsiteY12" fmla="*/ 408549 h 621705"/>
              <a:gd name="connsiteX13" fmla="*/ 36297 w 1359551"/>
              <a:gd name="connsiteY13" fmla="*/ 435194 h 621705"/>
              <a:gd name="connsiteX14" fmla="*/ 178391 w 1359551"/>
              <a:gd name="connsiteY14" fmla="*/ 577298 h 621705"/>
              <a:gd name="connsiteX15" fmla="*/ 222796 w 1359551"/>
              <a:gd name="connsiteY15" fmla="*/ 586179 h 621705"/>
              <a:gd name="connsiteX16" fmla="*/ 258319 w 1359551"/>
              <a:gd name="connsiteY16" fmla="*/ 603942 h 621705"/>
              <a:gd name="connsiteX17" fmla="*/ 293843 w 1359551"/>
              <a:gd name="connsiteY17" fmla="*/ 612824 h 621705"/>
              <a:gd name="connsiteX18" fmla="*/ 569151 w 1359551"/>
              <a:gd name="connsiteY18" fmla="*/ 621705 h 621705"/>
              <a:gd name="connsiteX19" fmla="*/ 968791 w 1359551"/>
              <a:gd name="connsiteY19" fmla="*/ 612824 h 621705"/>
              <a:gd name="connsiteX20" fmla="*/ 995434 w 1359551"/>
              <a:gd name="connsiteY20" fmla="*/ 595061 h 621705"/>
              <a:gd name="connsiteX21" fmla="*/ 1039839 w 1359551"/>
              <a:gd name="connsiteY21" fmla="*/ 586179 h 621705"/>
              <a:gd name="connsiteX22" fmla="*/ 1137529 w 1359551"/>
              <a:gd name="connsiteY22" fmla="*/ 568416 h 621705"/>
              <a:gd name="connsiteX23" fmla="*/ 1217457 w 1359551"/>
              <a:gd name="connsiteY23" fmla="*/ 532890 h 621705"/>
              <a:gd name="connsiteX24" fmla="*/ 1244099 w 1359551"/>
              <a:gd name="connsiteY24" fmla="*/ 524009 h 621705"/>
              <a:gd name="connsiteX25" fmla="*/ 1270742 w 1359551"/>
              <a:gd name="connsiteY25" fmla="*/ 497364 h 621705"/>
              <a:gd name="connsiteX26" fmla="*/ 1288504 w 1359551"/>
              <a:gd name="connsiteY26" fmla="*/ 470720 h 621705"/>
              <a:gd name="connsiteX27" fmla="*/ 1315147 w 1359551"/>
              <a:gd name="connsiteY27" fmla="*/ 452957 h 621705"/>
              <a:gd name="connsiteX28" fmla="*/ 1332908 w 1359551"/>
              <a:gd name="connsiteY28" fmla="*/ 417431 h 621705"/>
              <a:gd name="connsiteX29" fmla="*/ 1350670 w 1359551"/>
              <a:gd name="connsiteY29" fmla="*/ 390786 h 621705"/>
              <a:gd name="connsiteX30" fmla="*/ 1359551 w 1359551"/>
              <a:gd name="connsiteY30" fmla="*/ 346379 h 621705"/>
              <a:gd name="connsiteX31" fmla="*/ 1350670 w 1359551"/>
              <a:gd name="connsiteY31" fmla="*/ 293090 h 621705"/>
              <a:gd name="connsiteX32" fmla="*/ 1324028 w 1359551"/>
              <a:gd name="connsiteY32" fmla="*/ 257564 h 621705"/>
              <a:gd name="connsiteX33" fmla="*/ 1270742 w 1359551"/>
              <a:gd name="connsiteY33" fmla="*/ 239801 h 621705"/>
              <a:gd name="connsiteX34" fmla="*/ 1244099 w 1359551"/>
              <a:gd name="connsiteY34" fmla="*/ 230919 h 621705"/>
              <a:gd name="connsiteX35" fmla="*/ 1190814 w 1359551"/>
              <a:gd name="connsiteY35" fmla="*/ 213156 h 621705"/>
              <a:gd name="connsiteX36" fmla="*/ 1164171 w 1359551"/>
              <a:gd name="connsiteY36" fmla="*/ 204275 h 621705"/>
              <a:gd name="connsiteX37" fmla="*/ 1128648 w 1359551"/>
              <a:gd name="connsiteY37" fmla="*/ 177630 h 621705"/>
              <a:gd name="connsiteX38" fmla="*/ 1075362 w 1359551"/>
              <a:gd name="connsiteY38" fmla="*/ 168749 h 621705"/>
              <a:gd name="connsiteX39" fmla="*/ 1048720 w 1359551"/>
              <a:gd name="connsiteY39" fmla="*/ 159867 h 621705"/>
              <a:gd name="connsiteX40" fmla="*/ 951030 w 1359551"/>
              <a:gd name="connsiteY40" fmla="*/ 150986 h 621705"/>
              <a:gd name="connsiteX41" fmla="*/ 906625 w 1359551"/>
              <a:gd name="connsiteY41" fmla="*/ 142104 h 621705"/>
              <a:gd name="connsiteX42" fmla="*/ 835578 w 1359551"/>
              <a:gd name="connsiteY42" fmla="*/ 133223 h 621705"/>
              <a:gd name="connsiteX43" fmla="*/ 791173 w 1359551"/>
              <a:gd name="connsiteY43" fmla="*/ 124341 h 621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359551" h="621705">
                <a:moveTo>
                  <a:pt x="1013196" y="0"/>
                </a:moveTo>
                <a:lnTo>
                  <a:pt x="569151" y="8882"/>
                </a:lnTo>
                <a:cubicBezTo>
                  <a:pt x="536471" y="9954"/>
                  <a:pt x="504054" y="15155"/>
                  <a:pt x="471461" y="17763"/>
                </a:cubicBezTo>
                <a:lnTo>
                  <a:pt x="347128" y="26645"/>
                </a:lnTo>
                <a:cubicBezTo>
                  <a:pt x="334821" y="29106"/>
                  <a:pt x="291444" y="35872"/>
                  <a:pt x="276081" y="44408"/>
                </a:cubicBezTo>
                <a:cubicBezTo>
                  <a:pt x="257420" y="54776"/>
                  <a:pt x="241101" y="68951"/>
                  <a:pt x="222796" y="79934"/>
                </a:cubicBezTo>
                <a:cubicBezTo>
                  <a:pt x="207994" y="88815"/>
                  <a:pt x="192016" y="95980"/>
                  <a:pt x="178391" y="106578"/>
                </a:cubicBezTo>
                <a:cubicBezTo>
                  <a:pt x="49151" y="207103"/>
                  <a:pt x="211721" y="96197"/>
                  <a:pt x="116225" y="159867"/>
                </a:cubicBezTo>
                <a:cubicBezTo>
                  <a:pt x="104384" y="177630"/>
                  <a:pt x="94883" y="197200"/>
                  <a:pt x="80701" y="213156"/>
                </a:cubicBezTo>
                <a:cubicBezTo>
                  <a:pt x="70868" y="224219"/>
                  <a:pt x="55644" y="229334"/>
                  <a:pt x="45178" y="239801"/>
                </a:cubicBezTo>
                <a:cubicBezTo>
                  <a:pt x="34712" y="250268"/>
                  <a:pt x="27416" y="263485"/>
                  <a:pt x="18535" y="275327"/>
                </a:cubicBezTo>
                <a:cubicBezTo>
                  <a:pt x="15575" y="284208"/>
                  <a:pt x="11924" y="292889"/>
                  <a:pt x="9654" y="301971"/>
                </a:cubicBezTo>
                <a:cubicBezTo>
                  <a:pt x="169" y="339912"/>
                  <a:pt x="-6217" y="368868"/>
                  <a:pt x="9654" y="408549"/>
                </a:cubicBezTo>
                <a:cubicBezTo>
                  <a:pt x="14318" y="420211"/>
                  <a:pt x="28586" y="425279"/>
                  <a:pt x="36297" y="435194"/>
                </a:cubicBezTo>
                <a:cubicBezTo>
                  <a:pt x="101437" y="518952"/>
                  <a:pt x="46826" y="492163"/>
                  <a:pt x="178391" y="577298"/>
                </a:cubicBezTo>
                <a:cubicBezTo>
                  <a:pt x="191064" y="585499"/>
                  <a:pt x="207994" y="583219"/>
                  <a:pt x="222796" y="586179"/>
                </a:cubicBezTo>
                <a:cubicBezTo>
                  <a:pt x="234637" y="592100"/>
                  <a:pt x="245923" y="599293"/>
                  <a:pt x="258319" y="603942"/>
                </a:cubicBezTo>
                <a:cubicBezTo>
                  <a:pt x="269748" y="608228"/>
                  <a:pt x="281657" y="612128"/>
                  <a:pt x="293843" y="612824"/>
                </a:cubicBezTo>
                <a:cubicBezTo>
                  <a:pt x="385511" y="618062"/>
                  <a:pt x="477382" y="618745"/>
                  <a:pt x="569151" y="621705"/>
                </a:cubicBezTo>
                <a:cubicBezTo>
                  <a:pt x="702364" y="618745"/>
                  <a:pt x="835804" y="621136"/>
                  <a:pt x="968791" y="612824"/>
                </a:cubicBezTo>
                <a:cubicBezTo>
                  <a:pt x="979444" y="612158"/>
                  <a:pt x="985440" y="598809"/>
                  <a:pt x="995434" y="595061"/>
                </a:cubicBezTo>
                <a:cubicBezTo>
                  <a:pt x="1009568" y="589760"/>
                  <a:pt x="1024988" y="588879"/>
                  <a:pt x="1039839" y="586179"/>
                </a:cubicBezTo>
                <a:cubicBezTo>
                  <a:pt x="1054119" y="583582"/>
                  <a:pt x="1120646" y="573481"/>
                  <a:pt x="1137529" y="568416"/>
                </a:cubicBezTo>
                <a:cubicBezTo>
                  <a:pt x="1183430" y="554644"/>
                  <a:pt x="1176639" y="550384"/>
                  <a:pt x="1217457" y="532890"/>
                </a:cubicBezTo>
                <a:cubicBezTo>
                  <a:pt x="1226061" y="529202"/>
                  <a:pt x="1235218" y="526969"/>
                  <a:pt x="1244099" y="524009"/>
                </a:cubicBezTo>
                <a:cubicBezTo>
                  <a:pt x="1252980" y="515127"/>
                  <a:pt x="1262701" y="507013"/>
                  <a:pt x="1270742" y="497364"/>
                </a:cubicBezTo>
                <a:cubicBezTo>
                  <a:pt x="1277575" y="489164"/>
                  <a:pt x="1280957" y="478268"/>
                  <a:pt x="1288504" y="470720"/>
                </a:cubicBezTo>
                <a:cubicBezTo>
                  <a:pt x="1296051" y="463172"/>
                  <a:pt x="1306266" y="458878"/>
                  <a:pt x="1315147" y="452957"/>
                </a:cubicBezTo>
                <a:cubicBezTo>
                  <a:pt x="1321067" y="441115"/>
                  <a:pt x="1326340" y="428926"/>
                  <a:pt x="1332908" y="417431"/>
                </a:cubicBezTo>
                <a:cubicBezTo>
                  <a:pt x="1338204" y="408163"/>
                  <a:pt x="1346922" y="400781"/>
                  <a:pt x="1350670" y="390786"/>
                </a:cubicBezTo>
                <a:cubicBezTo>
                  <a:pt x="1355970" y="376652"/>
                  <a:pt x="1356591" y="361181"/>
                  <a:pt x="1359551" y="346379"/>
                </a:cubicBezTo>
                <a:cubicBezTo>
                  <a:pt x="1356591" y="328616"/>
                  <a:pt x="1357358" y="309810"/>
                  <a:pt x="1350670" y="293090"/>
                </a:cubicBezTo>
                <a:cubicBezTo>
                  <a:pt x="1345173" y="279347"/>
                  <a:pt x="1336344" y="265775"/>
                  <a:pt x="1324028" y="257564"/>
                </a:cubicBezTo>
                <a:cubicBezTo>
                  <a:pt x="1308450" y="247178"/>
                  <a:pt x="1288504" y="245722"/>
                  <a:pt x="1270742" y="239801"/>
                </a:cubicBezTo>
                <a:lnTo>
                  <a:pt x="1244099" y="230919"/>
                </a:lnTo>
                <a:lnTo>
                  <a:pt x="1190814" y="213156"/>
                </a:lnTo>
                <a:lnTo>
                  <a:pt x="1164171" y="204275"/>
                </a:lnTo>
                <a:cubicBezTo>
                  <a:pt x="1152330" y="195393"/>
                  <a:pt x="1142391" y="183128"/>
                  <a:pt x="1128648" y="177630"/>
                </a:cubicBezTo>
                <a:cubicBezTo>
                  <a:pt x="1111929" y="170942"/>
                  <a:pt x="1092940" y="172656"/>
                  <a:pt x="1075362" y="168749"/>
                </a:cubicBezTo>
                <a:cubicBezTo>
                  <a:pt x="1066224" y="166718"/>
                  <a:pt x="1057987" y="161191"/>
                  <a:pt x="1048720" y="159867"/>
                </a:cubicBezTo>
                <a:cubicBezTo>
                  <a:pt x="1016351" y="155243"/>
                  <a:pt x="983593" y="153946"/>
                  <a:pt x="951030" y="150986"/>
                </a:cubicBezTo>
                <a:cubicBezTo>
                  <a:pt x="936228" y="148025"/>
                  <a:pt x="921544" y="144399"/>
                  <a:pt x="906625" y="142104"/>
                </a:cubicBezTo>
                <a:cubicBezTo>
                  <a:pt x="883036" y="138475"/>
                  <a:pt x="859120" y="137147"/>
                  <a:pt x="835578" y="133223"/>
                </a:cubicBezTo>
                <a:cubicBezTo>
                  <a:pt x="777981" y="123623"/>
                  <a:pt x="816917" y="124341"/>
                  <a:pt x="791173" y="124341"/>
                </a:cubicBezTo>
              </a:path>
            </a:pathLst>
          </a:cu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 demos with WS effects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TCB snow screen in Swedish New Years 89-90</a:t>
            </a:r>
          </a:p>
          <a:p>
            <a:pPr lvl="1"/>
            <a:r>
              <a:rPr lang="en-US" dirty="0" smtClean="0"/>
              <a:t>Someone might well have gotten the idea for sync scrolling from that effect</a:t>
            </a:r>
          </a:p>
          <a:p>
            <a:r>
              <a:rPr lang="en-US" dirty="0" smtClean="0"/>
              <a:t>ULM </a:t>
            </a:r>
            <a:r>
              <a:rPr lang="en-US" dirty="0" err="1" smtClean="0"/>
              <a:t>fullscreen</a:t>
            </a:r>
            <a:r>
              <a:rPr lang="en-US" dirty="0" smtClean="0"/>
              <a:t> issue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230 and 224 byte </a:t>
            </a:r>
            <a:r>
              <a:rPr lang="en-US" dirty="0" err="1" smtClean="0"/>
              <a:t>fullscreen</a:t>
            </a:r>
            <a:r>
              <a:rPr lang="en-US" dirty="0" smtClean="0"/>
              <a:t>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Leonard / </a:t>
            </a:r>
            <a:r>
              <a:rPr lang="en-US" dirty="0" err="1" smtClean="0"/>
              <a:t>Oxygene</a:t>
            </a:r>
            <a:r>
              <a:rPr lang="en-US" dirty="0" smtClean="0"/>
              <a:t> stumbled upon “short left border” in 2006 (</a:t>
            </a:r>
            <a:r>
              <a:rPr lang="en-US" dirty="0" err="1" smtClean="0"/>
              <a:t>atari</a:t>
            </a:r>
            <a:r>
              <a:rPr lang="en-US" dirty="0" smtClean="0"/>
              <a:t>-forum thread)</a:t>
            </a:r>
          </a:p>
          <a:p>
            <a:pPr lvl="1"/>
            <a:r>
              <a:rPr lang="en-US" dirty="0" smtClean="0"/>
              <a:t>Re-discovered and now popularized by DHS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19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ue statemachine s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58" y="0"/>
            <a:ext cx="6178378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1536" y="248683"/>
            <a:ext cx="271755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GLUE </a:t>
            </a:r>
            <a:r>
              <a:rPr lang="en-US" sz="3600" dirty="0" err="1" smtClean="0"/>
              <a:t>statemachine</a:t>
            </a:r>
            <a:endParaRPr lang="en-US" sz="3600" dirty="0" smtClean="0"/>
          </a:p>
          <a:p>
            <a:pPr algn="ctr"/>
            <a:r>
              <a:rPr lang="en-US" sz="3600" dirty="0" smtClean="0"/>
              <a:t>(STE)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44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e prelo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633205"/>
          </a:xfrm>
          <a:prstGeom prst="rect">
            <a:avLst/>
          </a:prstGeom>
        </p:spPr>
      </p:pic>
      <p:pic>
        <p:nvPicPr>
          <p:cNvPr id="7" name="Picture 6" descr="ste preload statemach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7939"/>
            <a:ext cx="9144000" cy="261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6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0865" y="72755"/>
            <a:ext cx="3947728" cy="12949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Optimized </a:t>
            </a:r>
            <a:r>
              <a:rPr lang="en-US" dirty="0" err="1" smtClean="0"/>
              <a:t>fullscreen</a:t>
            </a:r>
            <a:r>
              <a:rPr lang="en-US" dirty="0" smtClean="0"/>
              <a:t> line</a:t>
            </a:r>
            <a:endParaRPr lang="en-US" dirty="0"/>
          </a:p>
        </p:txBody>
      </p:sp>
      <p:pic>
        <p:nvPicPr>
          <p:cNvPr id="4" name="Picture 3" descr="glue statemach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01" y="0"/>
            <a:ext cx="4687222" cy="51435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-54804" y="406499"/>
            <a:ext cx="798880" cy="472770"/>
          </a:xfrm>
          <a:custGeom>
            <a:avLst/>
            <a:gdLst>
              <a:gd name="connsiteX0" fmla="*/ 543254 w 798880"/>
              <a:gd name="connsiteY0" fmla="*/ 46458 h 472770"/>
              <a:gd name="connsiteX1" fmla="*/ 188018 w 798880"/>
              <a:gd name="connsiteY1" fmla="*/ 64221 h 472770"/>
              <a:gd name="connsiteX2" fmla="*/ 54804 w 798880"/>
              <a:gd name="connsiteY2" fmla="*/ 170799 h 472770"/>
              <a:gd name="connsiteX3" fmla="*/ 19280 w 798880"/>
              <a:gd name="connsiteY3" fmla="*/ 188562 h 472770"/>
              <a:gd name="connsiteX4" fmla="*/ 1519 w 798880"/>
              <a:gd name="connsiteY4" fmla="*/ 215206 h 472770"/>
              <a:gd name="connsiteX5" fmla="*/ 45923 w 798880"/>
              <a:gd name="connsiteY5" fmla="*/ 321784 h 472770"/>
              <a:gd name="connsiteX6" fmla="*/ 99209 w 798880"/>
              <a:gd name="connsiteY6" fmla="*/ 348429 h 472770"/>
              <a:gd name="connsiteX7" fmla="*/ 134732 w 798880"/>
              <a:gd name="connsiteY7" fmla="*/ 366192 h 472770"/>
              <a:gd name="connsiteX8" fmla="*/ 188018 w 798880"/>
              <a:gd name="connsiteY8" fmla="*/ 383955 h 472770"/>
              <a:gd name="connsiteX9" fmla="*/ 223541 w 798880"/>
              <a:gd name="connsiteY9" fmla="*/ 401718 h 472770"/>
              <a:gd name="connsiteX10" fmla="*/ 267946 w 798880"/>
              <a:gd name="connsiteY10" fmla="*/ 419481 h 472770"/>
              <a:gd name="connsiteX11" fmla="*/ 356755 w 798880"/>
              <a:gd name="connsiteY11" fmla="*/ 463888 h 472770"/>
              <a:gd name="connsiteX12" fmla="*/ 401159 w 798880"/>
              <a:gd name="connsiteY12" fmla="*/ 472770 h 472770"/>
              <a:gd name="connsiteX13" fmla="*/ 632063 w 798880"/>
              <a:gd name="connsiteY13" fmla="*/ 463888 h 472770"/>
              <a:gd name="connsiteX14" fmla="*/ 685348 w 798880"/>
              <a:gd name="connsiteY14" fmla="*/ 446125 h 472770"/>
              <a:gd name="connsiteX15" fmla="*/ 729753 w 798880"/>
              <a:gd name="connsiteY15" fmla="*/ 410599 h 472770"/>
              <a:gd name="connsiteX16" fmla="*/ 756395 w 798880"/>
              <a:gd name="connsiteY16" fmla="*/ 357310 h 472770"/>
              <a:gd name="connsiteX17" fmla="*/ 774157 w 798880"/>
              <a:gd name="connsiteY17" fmla="*/ 330666 h 472770"/>
              <a:gd name="connsiteX18" fmla="*/ 783038 w 798880"/>
              <a:gd name="connsiteY18" fmla="*/ 126391 h 472770"/>
              <a:gd name="connsiteX19" fmla="*/ 720872 w 798880"/>
              <a:gd name="connsiteY19" fmla="*/ 73102 h 472770"/>
              <a:gd name="connsiteX20" fmla="*/ 694229 w 798880"/>
              <a:gd name="connsiteY20" fmla="*/ 55339 h 472770"/>
              <a:gd name="connsiteX21" fmla="*/ 632063 w 798880"/>
              <a:gd name="connsiteY21" fmla="*/ 28695 h 472770"/>
              <a:gd name="connsiteX22" fmla="*/ 596539 w 798880"/>
              <a:gd name="connsiteY22" fmla="*/ 19813 h 472770"/>
              <a:gd name="connsiteX23" fmla="*/ 525492 w 798880"/>
              <a:gd name="connsiteY23" fmla="*/ 10932 h 472770"/>
              <a:gd name="connsiteX24" fmla="*/ 418921 w 798880"/>
              <a:gd name="connsiteY24" fmla="*/ 2050 h 472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98880" h="472770">
                <a:moveTo>
                  <a:pt x="543254" y="46458"/>
                </a:moveTo>
                <a:cubicBezTo>
                  <a:pt x="424842" y="52379"/>
                  <a:pt x="306112" y="53723"/>
                  <a:pt x="188018" y="64221"/>
                </a:cubicBezTo>
                <a:cubicBezTo>
                  <a:pt x="121411" y="70142"/>
                  <a:pt x="111107" y="142646"/>
                  <a:pt x="54804" y="170799"/>
                </a:cubicBezTo>
                <a:lnTo>
                  <a:pt x="19280" y="188562"/>
                </a:lnTo>
                <a:cubicBezTo>
                  <a:pt x="13360" y="197443"/>
                  <a:pt x="2485" y="204576"/>
                  <a:pt x="1519" y="215206"/>
                </a:cubicBezTo>
                <a:cubicBezTo>
                  <a:pt x="-4183" y="277926"/>
                  <a:pt x="5210" y="286885"/>
                  <a:pt x="45923" y="321784"/>
                </a:cubicBezTo>
                <a:cubicBezTo>
                  <a:pt x="74368" y="346167"/>
                  <a:pt x="67691" y="334920"/>
                  <a:pt x="99209" y="348429"/>
                </a:cubicBezTo>
                <a:cubicBezTo>
                  <a:pt x="111377" y="353644"/>
                  <a:pt x="122440" y="361275"/>
                  <a:pt x="134732" y="366192"/>
                </a:cubicBezTo>
                <a:cubicBezTo>
                  <a:pt x="152116" y="373146"/>
                  <a:pt x="170634" y="377001"/>
                  <a:pt x="188018" y="383955"/>
                </a:cubicBezTo>
                <a:cubicBezTo>
                  <a:pt x="200310" y="388872"/>
                  <a:pt x="211443" y="396341"/>
                  <a:pt x="223541" y="401718"/>
                </a:cubicBezTo>
                <a:cubicBezTo>
                  <a:pt x="238109" y="408193"/>
                  <a:pt x="253687" y="412351"/>
                  <a:pt x="267946" y="419481"/>
                </a:cubicBezTo>
                <a:cubicBezTo>
                  <a:pt x="322344" y="446681"/>
                  <a:pt x="299719" y="446776"/>
                  <a:pt x="356755" y="463888"/>
                </a:cubicBezTo>
                <a:cubicBezTo>
                  <a:pt x="371213" y="468226"/>
                  <a:pt x="386358" y="469809"/>
                  <a:pt x="401159" y="472770"/>
                </a:cubicBezTo>
                <a:cubicBezTo>
                  <a:pt x="478127" y="469809"/>
                  <a:pt x="555374" y="471078"/>
                  <a:pt x="632063" y="463888"/>
                </a:cubicBezTo>
                <a:cubicBezTo>
                  <a:pt x="650704" y="462140"/>
                  <a:pt x="685348" y="446125"/>
                  <a:pt x="685348" y="446125"/>
                </a:cubicBezTo>
                <a:cubicBezTo>
                  <a:pt x="700150" y="434283"/>
                  <a:pt x="717912" y="425401"/>
                  <a:pt x="729753" y="410599"/>
                </a:cubicBezTo>
                <a:cubicBezTo>
                  <a:pt x="742158" y="395091"/>
                  <a:pt x="746751" y="374670"/>
                  <a:pt x="756395" y="357310"/>
                </a:cubicBezTo>
                <a:cubicBezTo>
                  <a:pt x="761578" y="347979"/>
                  <a:pt x="768236" y="339547"/>
                  <a:pt x="774157" y="330666"/>
                </a:cubicBezTo>
                <a:cubicBezTo>
                  <a:pt x="802301" y="246229"/>
                  <a:pt x="807989" y="251154"/>
                  <a:pt x="783038" y="126391"/>
                </a:cubicBezTo>
                <a:cubicBezTo>
                  <a:pt x="780887" y="115634"/>
                  <a:pt x="725245" y="76225"/>
                  <a:pt x="720872" y="73102"/>
                </a:cubicBezTo>
                <a:cubicBezTo>
                  <a:pt x="712187" y="66898"/>
                  <a:pt x="703496" y="60635"/>
                  <a:pt x="694229" y="55339"/>
                </a:cubicBezTo>
                <a:cubicBezTo>
                  <a:pt x="670545" y="41805"/>
                  <a:pt x="656973" y="35813"/>
                  <a:pt x="632063" y="28695"/>
                </a:cubicBezTo>
                <a:cubicBezTo>
                  <a:pt x="620327" y="25342"/>
                  <a:pt x="608579" y="21820"/>
                  <a:pt x="596539" y="19813"/>
                </a:cubicBezTo>
                <a:cubicBezTo>
                  <a:pt x="572997" y="15889"/>
                  <a:pt x="549174" y="13892"/>
                  <a:pt x="525492" y="10932"/>
                </a:cubicBezTo>
                <a:cubicBezTo>
                  <a:pt x="473574" y="-6376"/>
                  <a:pt x="508211" y="2050"/>
                  <a:pt x="418921" y="2050"/>
                </a:cubicBezTo>
              </a:path>
            </a:pathLst>
          </a:cu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213142" y="834861"/>
            <a:ext cx="586139" cy="408549"/>
          </a:xfrm>
          <a:custGeom>
            <a:avLst/>
            <a:gdLst>
              <a:gd name="connsiteX0" fmla="*/ 586139 w 586139"/>
              <a:gd name="connsiteY0" fmla="*/ 115460 h 408549"/>
              <a:gd name="connsiteX1" fmla="*/ 523973 w 586139"/>
              <a:gd name="connsiteY1" fmla="*/ 97697 h 408549"/>
              <a:gd name="connsiteX2" fmla="*/ 479568 w 586139"/>
              <a:gd name="connsiteY2" fmla="*/ 71052 h 408549"/>
              <a:gd name="connsiteX3" fmla="*/ 452926 w 586139"/>
              <a:gd name="connsiteY3" fmla="*/ 62171 h 408549"/>
              <a:gd name="connsiteX4" fmla="*/ 417402 w 586139"/>
              <a:gd name="connsiteY4" fmla="*/ 44408 h 408549"/>
              <a:gd name="connsiteX5" fmla="*/ 390759 w 586139"/>
              <a:gd name="connsiteY5" fmla="*/ 26645 h 408549"/>
              <a:gd name="connsiteX6" fmla="*/ 319712 w 586139"/>
              <a:gd name="connsiteY6" fmla="*/ 8882 h 408549"/>
              <a:gd name="connsiteX7" fmla="*/ 293069 w 586139"/>
              <a:gd name="connsiteY7" fmla="*/ 0 h 408549"/>
              <a:gd name="connsiteX8" fmla="*/ 150975 w 586139"/>
              <a:gd name="connsiteY8" fmla="*/ 8882 h 408549"/>
              <a:gd name="connsiteX9" fmla="*/ 97690 w 586139"/>
              <a:gd name="connsiteY9" fmla="*/ 62171 h 408549"/>
              <a:gd name="connsiteX10" fmla="*/ 71047 w 586139"/>
              <a:gd name="connsiteY10" fmla="*/ 79934 h 408549"/>
              <a:gd name="connsiteX11" fmla="*/ 26642 w 586139"/>
              <a:gd name="connsiteY11" fmla="*/ 124341 h 408549"/>
              <a:gd name="connsiteX12" fmla="*/ 8881 w 586139"/>
              <a:gd name="connsiteY12" fmla="*/ 186512 h 408549"/>
              <a:gd name="connsiteX13" fmla="*/ 0 w 586139"/>
              <a:gd name="connsiteY13" fmla="*/ 222038 h 408549"/>
              <a:gd name="connsiteX14" fmla="*/ 168737 w 586139"/>
              <a:gd name="connsiteY14" fmla="*/ 399668 h 408549"/>
              <a:gd name="connsiteX15" fmla="*/ 275308 w 586139"/>
              <a:gd name="connsiteY15" fmla="*/ 408549 h 408549"/>
              <a:gd name="connsiteX16" fmla="*/ 461807 w 586139"/>
              <a:gd name="connsiteY16" fmla="*/ 399668 h 408549"/>
              <a:gd name="connsiteX17" fmla="*/ 515092 w 586139"/>
              <a:gd name="connsiteY17" fmla="*/ 364142 h 408549"/>
              <a:gd name="connsiteX18" fmla="*/ 532854 w 586139"/>
              <a:gd name="connsiteY18" fmla="*/ 337497 h 408549"/>
              <a:gd name="connsiteX19" fmla="*/ 532854 w 586139"/>
              <a:gd name="connsiteY19" fmla="*/ 230919 h 408549"/>
              <a:gd name="connsiteX20" fmla="*/ 523973 w 586139"/>
              <a:gd name="connsiteY20" fmla="*/ 204275 h 408549"/>
              <a:gd name="connsiteX21" fmla="*/ 497330 w 586139"/>
              <a:gd name="connsiteY21" fmla="*/ 177630 h 408549"/>
              <a:gd name="connsiteX22" fmla="*/ 479568 w 586139"/>
              <a:gd name="connsiteY22" fmla="*/ 150986 h 408549"/>
              <a:gd name="connsiteX23" fmla="*/ 452926 w 586139"/>
              <a:gd name="connsiteY23" fmla="*/ 106578 h 40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6139" h="408549">
                <a:moveTo>
                  <a:pt x="586139" y="115460"/>
                </a:moveTo>
                <a:cubicBezTo>
                  <a:pt x="565417" y="109539"/>
                  <a:pt x="543866" y="105987"/>
                  <a:pt x="523973" y="97697"/>
                </a:cubicBezTo>
                <a:cubicBezTo>
                  <a:pt x="508039" y="91057"/>
                  <a:pt x="495007" y="78772"/>
                  <a:pt x="479568" y="71052"/>
                </a:cubicBezTo>
                <a:cubicBezTo>
                  <a:pt x="471195" y="66865"/>
                  <a:pt x="461530" y="65859"/>
                  <a:pt x="452926" y="62171"/>
                </a:cubicBezTo>
                <a:cubicBezTo>
                  <a:pt x="440757" y="56956"/>
                  <a:pt x="428897" y="50977"/>
                  <a:pt x="417402" y="44408"/>
                </a:cubicBezTo>
                <a:cubicBezTo>
                  <a:pt x="408135" y="39112"/>
                  <a:pt x="400790" y="30293"/>
                  <a:pt x="390759" y="26645"/>
                </a:cubicBezTo>
                <a:cubicBezTo>
                  <a:pt x="367818" y="18302"/>
                  <a:pt x="342870" y="16602"/>
                  <a:pt x="319712" y="8882"/>
                </a:cubicBezTo>
                <a:lnTo>
                  <a:pt x="293069" y="0"/>
                </a:lnTo>
                <a:lnTo>
                  <a:pt x="150975" y="8882"/>
                </a:lnTo>
                <a:cubicBezTo>
                  <a:pt x="127038" y="16499"/>
                  <a:pt x="118591" y="48237"/>
                  <a:pt x="97690" y="62171"/>
                </a:cubicBezTo>
                <a:cubicBezTo>
                  <a:pt x="88809" y="68092"/>
                  <a:pt x="79080" y="72905"/>
                  <a:pt x="71047" y="79934"/>
                </a:cubicBezTo>
                <a:cubicBezTo>
                  <a:pt x="55293" y="93719"/>
                  <a:pt x="41444" y="109539"/>
                  <a:pt x="26642" y="124341"/>
                </a:cubicBezTo>
                <a:cubicBezTo>
                  <a:pt x="-1121" y="235401"/>
                  <a:pt x="34361" y="97321"/>
                  <a:pt x="8881" y="186512"/>
                </a:cubicBezTo>
                <a:cubicBezTo>
                  <a:pt x="5528" y="198249"/>
                  <a:pt x="2960" y="210196"/>
                  <a:pt x="0" y="222038"/>
                </a:cubicBezTo>
                <a:cubicBezTo>
                  <a:pt x="73241" y="314816"/>
                  <a:pt x="75192" y="387974"/>
                  <a:pt x="168737" y="399668"/>
                </a:cubicBezTo>
                <a:cubicBezTo>
                  <a:pt x="204108" y="404090"/>
                  <a:pt x="239784" y="405589"/>
                  <a:pt x="275308" y="408549"/>
                </a:cubicBezTo>
                <a:cubicBezTo>
                  <a:pt x="337474" y="405589"/>
                  <a:pt x="400611" y="411001"/>
                  <a:pt x="461807" y="399668"/>
                </a:cubicBezTo>
                <a:cubicBezTo>
                  <a:pt x="482797" y="395781"/>
                  <a:pt x="515092" y="364142"/>
                  <a:pt x="515092" y="364142"/>
                </a:cubicBezTo>
                <a:cubicBezTo>
                  <a:pt x="521013" y="355260"/>
                  <a:pt x="528081" y="347044"/>
                  <a:pt x="532854" y="337497"/>
                </a:cubicBezTo>
                <a:cubicBezTo>
                  <a:pt x="551084" y="301036"/>
                  <a:pt x="540274" y="275440"/>
                  <a:pt x="532854" y="230919"/>
                </a:cubicBezTo>
                <a:cubicBezTo>
                  <a:pt x="531315" y="221685"/>
                  <a:pt x="529166" y="212065"/>
                  <a:pt x="523973" y="204275"/>
                </a:cubicBezTo>
                <a:cubicBezTo>
                  <a:pt x="517006" y="193824"/>
                  <a:pt x="505371" y="187279"/>
                  <a:pt x="497330" y="177630"/>
                </a:cubicBezTo>
                <a:cubicBezTo>
                  <a:pt x="490497" y="169430"/>
                  <a:pt x="485489" y="159867"/>
                  <a:pt x="479568" y="150986"/>
                </a:cubicBezTo>
                <a:cubicBezTo>
                  <a:pt x="468041" y="116397"/>
                  <a:pt x="477308" y="130961"/>
                  <a:pt x="452926" y="106578"/>
                </a:cubicBezTo>
              </a:path>
            </a:pathLst>
          </a:cu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15452" y="3552601"/>
            <a:ext cx="675793" cy="408549"/>
          </a:xfrm>
          <a:custGeom>
            <a:avLst/>
            <a:gdLst>
              <a:gd name="connsiteX0" fmla="*/ 639425 w 675793"/>
              <a:gd name="connsiteY0" fmla="*/ 44407 h 408549"/>
              <a:gd name="connsiteX1" fmla="*/ 595020 w 675793"/>
              <a:gd name="connsiteY1" fmla="*/ 35526 h 408549"/>
              <a:gd name="connsiteX2" fmla="*/ 479569 w 675793"/>
              <a:gd name="connsiteY2" fmla="*/ 0 h 408549"/>
              <a:gd name="connsiteX3" fmla="*/ 346355 w 675793"/>
              <a:gd name="connsiteY3" fmla="*/ 8881 h 408549"/>
              <a:gd name="connsiteX4" fmla="*/ 301950 w 675793"/>
              <a:gd name="connsiteY4" fmla="*/ 26644 h 408549"/>
              <a:gd name="connsiteX5" fmla="*/ 195380 w 675793"/>
              <a:gd name="connsiteY5" fmla="*/ 44407 h 408549"/>
              <a:gd name="connsiteX6" fmla="*/ 142094 w 675793"/>
              <a:gd name="connsiteY6" fmla="*/ 62170 h 408549"/>
              <a:gd name="connsiteX7" fmla="*/ 115451 w 675793"/>
              <a:gd name="connsiteY7" fmla="*/ 71052 h 408549"/>
              <a:gd name="connsiteX8" fmla="*/ 53285 w 675793"/>
              <a:gd name="connsiteY8" fmla="*/ 106578 h 408549"/>
              <a:gd name="connsiteX9" fmla="*/ 35523 w 675793"/>
              <a:gd name="connsiteY9" fmla="*/ 133222 h 408549"/>
              <a:gd name="connsiteX10" fmla="*/ 8881 w 675793"/>
              <a:gd name="connsiteY10" fmla="*/ 168748 h 408549"/>
              <a:gd name="connsiteX11" fmla="*/ 0 w 675793"/>
              <a:gd name="connsiteY11" fmla="*/ 204274 h 408549"/>
              <a:gd name="connsiteX12" fmla="*/ 26642 w 675793"/>
              <a:gd name="connsiteY12" fmla="*/ 284208 h 408549"/>
              <a:gd name="connsiteX13" fmla="*/ 53285 w 675793"/>
              <a:gd name="connsiteY13" fmla="*/ 293089 h 408549"/>
              <a:gd name="connsiteX14" fmla="*/ 115451 w 675793"/>
              <a:gd name="connsiteY14" fmla="*/ 328615 h 408549"/>
              <a:gd name="connsiteX15" fmla="*/ 142094 w 675793"/>
              <a:gd name="connsiteY15" fmla="*/ 337497 h 408549"/>
              <a:gd name="connsiteX16" fmla="*/ 213141 w 675793"/>
              <a:gd name="connsiteY16" fmla="*/ 373023 h 408549"/>
              <a:gd name="connsiteX17" fmla="*/ 266427 w 675793"/>
              <a:gd name="connsiteY17" fmla="*/ 399668 h 408549"/>
              <a:gd name="connsiteX18" fmla="*/ 355236 w 675793"/>
              <a:gd name="connsiteY18" fmla="*/ 408549 h 408549"/>
              <a:gd name="connsiteX19" fmla="*/ 506211 w 675793"/>
              <a:gd name="connsiteY19" fmla="*/ 399668 h 408549"/>
              <a:gd name="connsiteX20" fmla="*/ 568378 w 675793"/>
              <a:gd name="connsiteY20" fmla="*/ 364141 h 408549"/>
              <a:gd name="connsiteX21" fmla="*/ 603901 w 675793"/>
              <a:gd name="connsiteY21" fmla="*/ 346378 h 408549"/>
              <a:gd name="connsiteX22" fmla="*/ 630544 w 675793"/>
              <a:gd name="connsiteY22" fmla="*/ 319734 h 408549"/>
              <a:gd name="connsiteX23" fmla="*/ 657187 w 675793"/>
              <a:gd name="connsiteY23" fmla="*/ 301971 h 408549"/>
              <a:gd name="connsiteX24" fmla="*/ 666067 w 675793"/>
              <a:gd name="connsiteY24" fmla="*/ 142104 h 408549"/>
              <a:gd name="connsiteX25" fmla="*/ 639425 w 675793"/>
              <a:gd name="connsiteY25" fmla="*/ 88815 h 408549"/>
              <a:gd name="connsiteX26" fmla="*/ 603901 w 675793"/>
              <a:gd name="connsiteY26" fmla="*/ 79933 h 408549"/>
              <a:gd name="connsiteX27" fmla="*/ 523973 w 675793"/>
              <a:gd name="connsiteY27" fmla="*/ 44407 h 408549"/>
              <a:gd name="connsiteX28" fmla="*/ 497330 w 675793"/>
              <a:gd name="connsiteY28" fmla="*/ 35526 h 408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5793" h="408549">
                <a:moveTo>
                  <a:pt x="639425" y="44407"/>
                </a:moveTo>
                <a:cubicBezTo>
                  <a:pt x="624623" y="41447"/>
                  <a:pt x="609605" y="39416"/>
                  <a:pt x="595020" y="35526"/>
                </a:cubicBezTo>
                <a:cubicBezTo>
                  <a:pt x="546149" y="22493"/>
                  <a:pt x="520719" y="13717"/>
                  <a:pt x="479569" y="0"/>
                </a:cubicBezTo>
                <a:cubicBezTo>
                  <a:pt x="435164" y="2960"/>
                  <a:pt x="390366" y="2279"/>
                  <a:pt x="346355" y="8881"/>
                </a:cubicBezTo>
                <a:cubicBezTo>
                  <a:pt x="330589" y="11246"/>
                  <a:pt x="317220" y="22063"/>
                  <a:pt x="301950" y="26644"/>
                </a:cubicBezTo>
                <a:cubicBezTo>
                  <a:pt x="278332" y="33730"/>
                  <a:pt x="215199" y="41576"/>
                  <a:pt x="195380" y="44407"/>
                </a:cubicBezTo>
                <a:lnTo>
                  <a:pt x="142094" y="62170"/>
                </a:lnTo>
                <a:cubicBezTo>
                  <a:pt x="133213" y="65131"/>
                  <a:pt x="123824" y="66865"/>
                  <a:pt x="115451" y="71052"/>
                </a:cubicBezTo>
                <a:cubicBezTo>
                  <a:pt x="70381" y="93589"/>
                  <a:pt x="90943" y="81471"/>
                  <a:pt x="53285" y="106578"/>
                </a:cubicBezTo>
                <a:cubicBezTo>
                  <a:pt x="47364" y="115459"/>
                  <a:pt x="41727" y="124536"/>
                  <a:pt x="35523" y="133222"/>
                </a:cubicBezTo>
                <a:cubicBezTo>
                  <a:pt x="26920" y="145267"/>
                  <a:pt x="15500" y="155508"/>
                  <a:pt x="8881" y="168748"/>
                </a:cubicBezTo>
                <a:cubicBezTo>
                  <a:pt x="3422" y="179666"/>
                  <a:pt x="2960" y="192432"/>
                  <a:pt x="0" y="204274"/>
                </a:cubicBezTo>
                <a:cubicBezTo>
                  <a:pt x="4333" y="230272"/>
                  <a:pt x="2629" y="264996"/>
                  <a:pt x="26642" y="284208"/>
                </a:cubicBezTo>
                <a:cubicBezTo>
                  <a:pt x="33952" y="290056"/>
                  <a:pt x="44681" y="289401"/>
                  <a:pt x="53285" y="293089"/>
                </a:cubicBezTo>
                <a:cubicBezTo>
                  <a:pt x="162248" y="339789"/>
                  <a:pt x="26283" y="284027"/>
                  <a:pt x="115451" y="328615"/>
                </a:cubicBezTo>
                <a:cubicBezTo>
                  <a:pt x="123824" y="332802"/>
                  <a:pt x="133213" y="334536"/>
                  <a:pt x="142094" y="337497"/>
                </a:cubicBezTo>
                <a:cubicBezTo>
                  <a:pt x="220992" y="396673"/>
                  <a:pt x="135544" y="339764"/>
                  <a:pt x="213141" y="373023"/>
                </a:cubicBezTo>
                <a:cubicBezTo>
                  <a:pt x="250020" y="388830"/>
                  <a:pt x="227512" y="393681"/>
                  <a:pt x="266427" y="399668"/>
                </a:cubicBezTo>
                <a:cubicBezTo>
                  <a:pt x="295832" y="404192"/>
                  <a:pt x="325633" y="405589"/>
                  <a:pt x="355236" y="408549"/>
                </a:cubicBezTo>
                <a:cubicBezTo>
                  <a:pt x="405561" y="405589"/>
                  <a:pt x="456049" y="404685"/>
                  <a:pt x="506211" y="399668"/>
                </a:cubicBezTo>
                <a:cubicBezTo>
                  <a:pt x="535290" y="396760"/>
                  <a:pt x="543717" y="379556"/>
                  <a:pt x="568378" y="364141"/>
                </a:cubicBezTo>
                <a:cubicBezTo>
                  <a:pt x="579604" y="357124"/>
                  <a:pt x="593128" y="354073"/>
                  <a:pt x="603901" y="346378"/>
                </a:cubicBezTo>
                <a:cubicBezTo>
                  <a:pt x="614121" y="339077"/>
                  <a:pt x="620895" y="327775"/>
                  <a:pt x="630544" y="319734"/>
                </a:cubicBezTo>
                <a:cubicBezTo>
                  <a:pt x="638744" y="312901"/>
                  <a:pt x="648306" y="307892"/>
                  <a:pt x="657187" y="301971"/>
                </a:cubicBezTo>
                <a:cubicBezTo>
                  <a:pt x="679070" y="214427"/>
                  <a:pt x="681146" y="240131"/>
                  <a:pt x="666067" y="142104"/>
                </a:cubicBezTo>
                <a:cubicBezTo>
                  <a:pt x="664040" y="128930"/>
                  <a:pt x="650718" y="96344"/>
                  <a:pt x="639425" y="88815"/>
                </a:cubicBezTo>
                <a:cubicBezTo>
                  <a:pt x="629269" y="82044"/>
                  <a:pt x="615742" y="82894"/>
                  <a:pt x="603901" y="79933"/>
                </a:cubicBezTo>
                <a:cubicBezTo>
                  <a:pt x="572898" y="33427"/>
                  <a:pt x="599902" y="59594"/>
                  <a:pt x="523973" y="44407"/>
                </a:cubicBezTo>
                <a:cubicBezTo>
                  <a:pt x="514793" y="42571"/>
                  <a:pt x="497330" y="35526"/>
                  <a:pt x="497330" y="35526"/>
                </a:cubicBezTo>
              </a:path>
            </a:pathLst>
          </a:cu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10132" y="1563144"/>
            <a:ext cx="500340" cy="479602"/>
          </a:xfrm>
          <a:custGeom>
            <a:avLst/>
            <a:gdLst>
              <a:gd name="connsiteX0" fmla="*/ 500340 w 500340"/>
              <a:gd name="connsiteY0" fmla="*/ 97697 h 479602"/>
              <a:gd name="connsiteX1" fmla="*/ 420412 w 500340"/>
              <a:gd name="connsiteY1" fmla="*/ 79934 h 479602"/>
              <a:gd name="connsiteX2" fmla="*/ 367127 w 500340"/>
              <a:gd name="connsiteY2" fmla="*/ 35526 h 479602"/>
              <a:gd name="connsiteX3" fmla="*/ 313841 w 500340"/>
              <a:gd name="connsiteY3" fmla="*/ 17763 h 479602"/>
              <a:gd name="connsiteX4" fmla="*/ 251675 w 500340"/>
              <a:gd name="connsiteY4" fmla="*/ 0 h 479602"/>
              <a:gd name="connsiteX5" fmla="*/ 162866 w 500340"/>
              <a:gd name="connsiteY5" fmla="*/ 8882 h 479602"/>
              <a:gd name="connsiteX6" fmla="*/ 127342 w 500340"/>
              <a:gd name="connsiteY6" fmla="*/ 35526 h 479602"/>
              <a:gd name="connsiteX7" fmla="*/ 74057 w 500340"/>
              <a:gd name="connsiteY7" fmla="*/ 79934 h 479602"/>
              <a:gd name="connsiteX8" fmla="*/ 38533 w 500340"/>
              <a:gd name="connsiteY8" fmla="*/ 133223 h 479602"/>
              <a:gd name="connsiteX9" fmla="*/ 20771 w 500340"/>
              <a:gd name="connsiteY9" fmla="*/ 159867 h 479602"/>
              <a:gd name="connsiteX10" fmla="*/ 11891 w 500340"/>
              <a:gd name="connsiteY10" fmla="*/ 310853 h 479602"/>
              <a:gd name="connsiteX11" fmla="*/ 29652 w 500340"/>
              <a:gd name="connsiteY11" fmla="*/ 337497 h 479602"/>
              <a:gd name="connsiteX12" fmla="*/ 82938 w 500340"/>
              <a:gd name="connsiteY12" fmla="*/ 399668 h 479602"/>
              <a:gd name="connsiteX13" fmla="*/ 127342 w 500340"/>
              <a:gd name="connsiteY13" fmla="*/ 452957 h 479602"/>
              <a:gd name="connsiteX14" fmla="*/ 162866 w 500340"/>
              <a:gd name="connsiteY14" fmla="*/ 461839 h 479602"/>
              <a:gd name="connsiteX15" fmla="*/ 242794 w 500340"/>
              <a:gd name="connsiteY15" fmla="*/ 479602 h 479602"/>
              <a:gd name="connsiteX16" fmla="*/ 393769 w 500340"/>
              <a:gd name="connsiteY16" fmla="*/ 470720 h 479602"/>
              <a:gd name="connsiteX17" fmla="*/ 420412 w 500340"/>
              <a:gd name="connsiteY17" fmla="*/ 452957 h 479602"/>
              <a:gd name="connsiteX18" fmla="*/ 464817 w 500340"/>
              <a:gd name="connsiteY18" fmla="*/ 399668 h 479602"/>
              <a:gd name="connsiteX19" fmla="*/ 473698 w 500340"/>
              <a:gd name="connsiteY19" fmla="*/ 373023 h 479602"/>
              <a:gd name="connsiteX20" fmla="*/ 464817 w 500340"/>
              <a:gd name="connsiteY20" fmla="*/ 213156 h 479602"/>
              <a:gd name="connsiteX21" fmla="*/ 447055 w 500340"/>
              <a:gd name="connsiteY21" fmla="*/ 159867 h 479602"/>
              <a:gd name="connsiteX22" fmla="*/ 420412 w 500340"/>
              <a:gd name="connsiteY22" fmla="*/ 150986 h 479602"/>
              <a:gd name="connsiteX23" fmla="*/ 402650 w 500340"/>
              <a:gd name="connsiteY23" fmla="*/ 124341 h 479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0340" h="479602">
                <a:moveTo>
                  <a:pt x="500340" y="97697"/>
                </a:moveTo>
                <a:cubicBezTo>
                  <a:pt x="493897" y="96623"/>
                  <a:pt x="434985" y="89650"/>
                  <a:pt x="420412" y="79934"/>
                </a:cubicBezTo>
                <a:cubicBezTo>
                  <a:pt x="378586" y="52048"/>
                  <a:pt x="410708" y="54897"/>
                  <a:pt x="367127" y="35526"/>
                </a:cubicBezTo>
                <a:cubicBezTo>
                  <a:pt x="350018" y="27921"/>
                  <a:pt x="331603" y="23684"/>
                  <a:pt x="313841" y="17763"/>
                </a:cubicBezTo>
                <a:cubicBezTo>
                  <a:pt x="275621" y="5023"/>
                  <a:pt x="296278" y="11152"/>
                  <a:pt x="251675" y="0"/>
                </a:cubicBezTo>
                <a:cubicBezTo>
                  <a:pt x="222072" y="2961"/>
                  <a:pt x="191472" y="708"/>
                  <a:pt x="162866" y="8882"/>
                </a:cubicBezTo>
                <a:cubicBezTo>
                  <a:pt x="148634" y="12949"/>
                  <a:pt x="139387" y="26922"/>
                  <a:pt x="127342" y="35526"/>
                </a:cubicBezTo>
                <a:cubicBezTo>
                  <a:pt x="101687" y="53852"/>
                  <a:pt x="94788" y="53278"/>
                  <a:pt x="74057" y="79934"/>
                </a:cubicBezTo>
                <a:cubicBezTo>
                  <a:pt x="60951" y="96786"/>
                  <a:pt x="50374" y="115460"/>
                  <a:pt x="38533" y="133223"/>
                </a:cubicBezTo>
                <a:lnTo>
                  <a:pt x="20771" y="159867"/>
                </a:lnTo>
                <a:cubicBezTo>
                  <a:pt x="-2327" y="229170"/>
                  <a:pt x="-7421" y="220721"/>
                  <a:pt x="11891" y="310853"/>
                </a:cubicBezTo>
                <a:cubicBezTo>
                  <a:pt x="14127" y="321290"/>
                  <a:pt x="23448" y="328811"/>
                  <a:pt x="29652" y="337497"/>
                </a:cubicBezTo>
                <a:cubicBezTo>
                  <a:pt x="96169" y="430628"/>
                  <a:pt x="18388" y="322203"/>
                  <a:pt x="82938" y="399668"/>
                </a:cubicBezTo>
                <a:cubicBezTo>
                  <a:pt x="99657" y="419732"/>
                  <a:pt x="102577" y="438804"/>
                  <a:pt x="127342" y="452957"/>
                </a:cubicBezTo>
                <a:cubicBezTo>
                  <a:pt x="137939" y="459013"/>
                  <a:pt x="150951" y="459191"/>
                  <a:pt x="162866" y="461839"/>
                </a:cubicBezTo>
                <a:cubicBezTo>
                  <a:pt x="264338" y="484390"/>
                  <a:pt x="156158" y="457940"/>
                  <a:pt x="242794" y="479602"/>
                </a:cubicBezTo>
                <a:cubicBezTo>
                  <a:pt x="293119" y="476641"/>
                  <a:pt x="343915" y="478199"/>
                  <a:pt x="393769" y="470720"/>
                </a:cubicBezTo>
                <a:cubicBezTo>
                  <a:pt x="404325" y="469137"/>
                  <a:pt x="412212" y="459790"/>
                  <a:pt x="420412" y="452957"/>
                </a:cubicBezTo>
                <a:cubicBezTo>
                  <a:pt x="437249" y="438926"/>
                  <a:pt x="454837" y="419630"/>
                  <a:pt x="464817" y="399668"/>
                </a:cubicBezTo>
                <a:cubicBezTo>
                  <a:pt x="469004" y="391294"/>
                  <a:pt x="470738" y="381905"/>
                  <a:pt x="473698" y="373023"/>
                </a:cubicBezTo>
                <a:cubicBezTo>
                  <a:pt x="470738" y="319734"/>
                  <a:pt x="471437" y="266115"/>
                  <a:pt x="464817" y="213156"/>
                </a:cubicBezTo>
                <a:cubicBezTo>
                  <a:pt x="462495" y="194577"/>
                  <a:pt x="464818" y="165788"/>
                  <a:pt x="447055" y="159867"/>
                </a:cubicBezTo>
                <a:lnTo>
                  <a:pt x="420412" y="150986"/>
                </a:lnTo>
                <a:lnTo>
                  <a:pt x="402650" y="124341"/>
                </a:lnTo>
              </a:path>
            </a:pathLst>
          </a:cu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16992" y="1882878"/>
            <a:ext cx="25221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0:			HI</a:t>
            </a:r>
          </a:p>
          <a:p>
            <a:r>
              <a:rPr lang="en-US" sz="3600" dirty="0" smtClean="0"/>
              <a:t>8:			50Hz</a:t>
            </a:r>
          </a:p>
          <a:p>
            <a:r>
              <a:rPr lang="en-US" sz="3600" dirty="0" smtClean="0"/>
              <a:t>16:		LO</a:t>
            </a:r>
          </a:p>
          <a:p>
            <a:r>
              <a:rPr lang="en-US" sz="3600" dirty="0" smtClean="0"/>
              <a:t>376:		60Hz</a:t>
            </a:r>
            <a:endParaRPr lang="en-US" sz="3600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532803" y="1705248"/>
            <a:ext cx="2957340" cy="262004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532803" y="1705248"/>
            <a:ext cx="2957340" cy="262004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4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Stabilize somewhere else?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52722" y="1063228"/>
            <a:ext cx="25221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0:			HI</a:t>
            </a:r>
          </a:p>
          <a:p>
            <a:r>
              <a:rPr lang="en-US" sz="3600" dirty="0" smtClean="0"/>
              <a:t>8:			MED</a:t>
            </a:r>
          </a:p>
          <a:p>
            <a:r>
              <a:rPr lang="en-US" sz="3600" dirty="0" smtClean="0"/>
              <a:t>16:		LO</a:t>
            </a:r>
          </a:p>
          <a:p>
            <a:r>
              <a:rPr lang="en-US" sz="3600" dirty="0" smtClean="0"/>
              <a:t>24:		50Hz</a:t>
            </a:r>
          </a:p>
          <a:p>
            <a:r>
              <a:rPr lang="en-US" sz="3600" dirty="0" smtClean="0"/>
              <a:t>376:		60Hz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4041084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472 cycles free compared to 456</a:t>
            </a:r>
          </a:p>
          <a:p>
            <a:pPr algn="ctr"/>
            <a:r>
              <a:rPr lang="en-US" sz="2800" dirty="0" smtClean="0"/>
              <a:t>– separated into two </a:t>
            </a:r>
            <a:r>
              <a:rPr lang="en-US" sz="2800" dirty="0" err="1" smtClean="0"/>
              <a:t>vs</a:t>
            </a:r>
            <a:r>
              <a:rPr lang="en-US" sz="2800" dirty="0" smtClean="0"/>
              <a:t> three blocks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467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Overscan</a:t>
            </a:r>
            <a:endParaRPr lang="en-US" dirty="0" smtClean="0"/>
          </a:p>
          <a:p>
            <a:r>
              <a:rPr lang="en-US" dirty="0" smtClean="0"/>
              <a:t>Sync lock</a:t>
            </a:r>
          </a:p>
          <a:p>
            <a:r>
              <a:rPr lang="en-US" dirty="0" smtClean="0"/>
              <a:t>Sync scrolling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98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 WS1, WS3, WS4</a:t>
            </a:r>
          </a:p>
          <a:p>
            <a:r>
              <a:rPr lang="en-US" dirty="0" smtClean="0"/>
              <a:t>ST WS2 – but depending on Shifter state</a:t>
            </a:r>
          </a:p>
          <a:p>
            <a:r>
              <a:rPr lang="en-US" dirty="0" smtClean="0"/>
              <a:t>STE – maybe (noticed yesterday!)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14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llsize230ste_vp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9971" y="0"/>
            <a:ext cx="9641331" cy="5423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0677" y="373023"/>
            <a:ext cx="150087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415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X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276</a:t>
            </a:r>
            <a:r>
              <a:rPr lang="en-US" sz="3200" baseline="30000" dirty="0" smtClean="0">
                <a:solidFill>
                  <a:schemeClr val="bg1"/>
                </a:solidFill>
              </a:rPr>
              <a:t>*</a:t>
            </a:r>
            <a:endParaRPr lang="en-US" sz="32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6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_0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2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2412"/>
            <a:ext cx="8229600" cy="857250"/>
          </a:xfrm>
        </p:spPr>
        <p:txBody>
          <a:bodyPr/>
          <a:lstStyle/>
          <a:p>
            <a:r>
              <a:rPr lang="en-US" dirty="0" smtClean="0"/>
              <a:t>Sync lock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8473334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Regular sync 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video pointer, invert delay, done</a:t>
            </a:r>
          </a:p>
          <a:p>
            <a:r>
              <a:rPr lang="en-US" dirty="0" smtClean="0"/>
              <a:t>Top image line needed for sync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57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HBL sync 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Ijor</a:t>
            </a:r>
            <a:r>
              <a:rPr lang="en-US" dirty="0"/>
              <a:t> </a:t>
            </a:r>
            <a:r>
              <a:rPr lang="en-US" dirty="0" smtClean="0"/>
              <a:t>(thread on Atari-Forum)</a:t>
            </a:r>
          </a:p>
          <a:p>
            <a:r>
              <a:rPr lang="en-US" dirty="0" smtClean="0"/>
              <a:t>68000 auto vector E-clock </a:t>
            </a:r>
          </a:p>
          <a:p>
            <a:pPr lvl="1"/>
            <a:r>
              <a:rPr lang="en-US" dirty="0" smtClean="0"/>
              <a:t>Detect the jitter</a:t>
            </a:r>
          </a:p>
          <a:p>
            <a:pPr lvl="1"/>
            <a:r>
              <a:rPr lang="en-US" dirty="0" smtClean="0"/>
              <a:t>Insert anti-pattern at HBL line 33</a:t>
            </a:r>
          </a:p>
          <a:p>
            <a:r>
              <a:rPr lang="en-US" dirty="0"/>
              <a:t>Adds an extra </a:t>
            </a:r>
            <a:r>
              <a:rPr lang="en-US" dirty="0" err="1"/>
              <a:t>fullscreen</a:t>
            </a:r>
            <a:r>
              <a:rPr lang="en-US" dirty="0"/>
              <a:t> line, allows all combinations on first 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24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bl_loc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0"/>
            <a:ext cx="759390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3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66820"/>
            <a:ext cx="8229600" cy="857250"/>
          </a:xfrm>
        </p:spPr>
        <p:txBody>
          <a:bodyPr/>
          <a:lstStyle/>
          <a:p>
            <a:r>
              <a:rPr lang="en-US" dirty="0" smtClean="0"/>
              <a:t>Sync scrolling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390407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 scrolling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TCB (Cuddly/</a:t>
            </a:r>
            <a:r>
              <a:rPr lang="en-US" dirty="0" err="1" smtClean="0"/>
              <a:t>SoWatt</a:t>
            </a:r>
            <a:r>
              <a:rPr lang="en-US" dirty="0" smtClean="0"/>
              <a:t>/Enchanted Lands)</a:t>
            </a:r>
          </a:p>
          <a:p>
            <a:pPr lvl="1"/>
            <a:r>
              <a:rPr lang="en-US" dirty="0" smtClean="0"/>
              <a:t>Only left/right borders – 15 lines</a:t>
            </a:r>
          </a:p>
          <a:p>
            <a:r>
              <a:rPr lang="en-US" dirty="0" smtClean="0"/>
              <a:t>Sync (Swedish New Year 89-90)</a:t>
            </a:r>
          </a:p>
          <a:p>
            <a:pPr lvl="1"/>
            <a:r>
              <a:rPr lang="en-US" dirty="0" smtClean="0"/>
              <a:t>9 lines</a:t>
            </a:r>
          </a:p>
          <a:p>
            <a:r>
              <a:rPr lang="en-US" dirty="0" err="1" smtClean="0"/>
              <a:t>Griff</a:t>
            </a:r>
            <a:r>
              <a:rPr lang="en-US" dirty="0" smtClean="0"/>
              <a:t> / Inner Circle</a:t>
            </a:r>
          </a:p>
          <a:p>
            <a:pPr lvl="1"/>
            <a:r>
              <a:rPr lang="en-US" dirty="0" smtClean="0"/>
              <a:t>7 lines</a:t>
            </a:r>
          </a:p>
          <a:p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26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ync line length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19" y="0"/>
            <a:ext cx="4712824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4969" y="595061"/>
            <a:ext cx="31616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12 line length combos</a:t>
            </a:r>
          </a:p>
          <a:p>
            <a:pPr algn="ctr"/>
            <a:endParaRPr lang="en-US" sz="3600" dirty="0" smtClean="0"/>
          </a:p>
          <a:p>
            <a:pPr algn="ctr"/>
            <a:r>
              <a:rPr lang="en-US" sz="3600" dirty="0" smtClean="0"/>
              <a:t>=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 smtClean="0"/>
              <a:t>All 128 offsets in just 4 lines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4840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Paulo </a:t>
            </a:r>
            <a:r>
              <a:rPr lang="en-US" dirty="0" err="1" smtClean="0"/>
              <a:t>Simoes</a:t>
            </a:r>
            <a:r>
              <a:rPr lang="en-US" dirty="0" smtClean="0"/>
              <a:t> (LJBK)</a:t>
            </a:r>
          </a:p>
          <a:p>
            <a:r>
              <a:rPr lang="en-US" dirty="0" err="1" smtClean="0"/>
              <a:t>Ijor</a:t>
            </a:r>
            <a:endParaRPr lang="en-US" dirty="0" smtClean="0"/>
          </a:p>
          <a:p>
            <a:r>
              <a:rPr lang="en-US" dirty="0" smtClean="0"/>
              <a:t>Alien / ST </a:t>
            </a:r>
            <a:r>
              <a:rPr lang="en-US" dirty="0" err="1" smtClean="0"/>
              <a:t>Connexion</a:t>
            </a:r>
            <a:endParaRPr lang="en-US" dirty="0" smtClean="0"/>
          </a:p>
          <a:p>
            <a:r>
              <a:rPr lang="en-US" dirty="0" smtClean="0"/>
              <a:t>.. and a little bit 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GLUE is not alone in this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pixel </a:t>
            </a:r>
            <a:r>
              <a:rPr lang="en-US" dirty="0" err="1" smtClean="0"/>
              <a:t>fullscreen</a:t>
            </a:r>
            <a:r>
              <a:rPr lang="en-US" dirty="0" smtClean="0"/>
              <a:t> sync scrolling (Alien)</a:t>
            </a:r>
          </a:p>
          <a:p>
            <a:r>
              <a:rPr lang="en-US" dirty="0" smtClean="0"/>
              <a:t>4 pixel non-</a:t>
            </a:r>
            <a:r>
              <a:rPr lang="en-US" dirty="0" err="1" smtClean="0"/>
              <a:t>fullscreen</a:t>
            </a:r>
            <a:r>
              <a:rPr lang="en-US" dirty="0" smtClean="0"/>
              <a:t> sync scrolling (LJBK)</a:t>
            </a:r>
          </a:p>
          <a:p>
            <a:r>
              <a:rPr lang="en-US" dirty="0" smtClean="0"/>
              <a:t>These are Shifter effects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66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10" y="-84355"/>
            <a:ext cx="8364569" cy="522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737" y="1386662"/>
            <a:ext cx="8729927" cy="32050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err="1"/>
              <a:t>Number_of_read_bitplanes</a:t>
            </a:r>
            <a:r>
              <a:rPr lang="en-US" sz="2000" dirty="0"/>
              <a:t> = 0</a:t>
            </a:r>
          </a:p>
          <a:p>
            <a:pPr marL="0" indent="0">
              <a:buNone/>
            </a:pPr>
            <a:r>
              <a:rPr lang="en-US" sz="2000" dirty="0"/>
              <a:t>REPEAT</a:t>
            </a:r>
          </a:p>
          <a:p>
            <a:pPr marL="0" indent="0">
              <a:buNone/>
            </a:pPr>
            <a:r>
              <a:rPr lang="en-US" sz="2000" dirty="0"/>
              <a:t> IF Load is active THEN IR[</a:t>
            </a:r>
            <a:r>
              <a:rPr lang="en-US" sz="2000" dirty="0" err="1"/>
              <a:t>Number_of_read_bitplanes</a:t>
            </a:r>
            <a:r>
              <a:rPr lang="en-US" sz="2000" dirty="0"/>
              <a:t>] = Data sent from MMU</a:t>
            </a:r>
          </a:p>
          <a:p>
            <a:pPr marL="0" indent="0">
              <a:buNone/>
            </a:pPr>
            <a:r>
              <a:rPr lang="en-US" sz="2000" dirty="0"/>
              <a:t>                        </a:t>
            </a:r>
            <a:r>
              <a:rPr lang="en-US" sz="2000" dirty="0" err="1"/>
              <a:t>Number_of_read_bitplanes</a:t>
            </a:r>
            <a:r>
              <a:rPr lang="en-US" sz="2000" dirty="0"/>
              <a:t> = </a:t>
            </a:r>
            <a:r>
              <a:rPr lang="en-US" sz="2000" dirty="0" err="1"/>
              <a:t>Number_of_read_bitplanes</a:t>
            </a:r>
            <a:r>
              <a:rPr lang="en-US" sz="2000" dirty="0"/>
              <a:t> + 1</a:t>
            </a:r>
          </a:p>
          <a:p>
            <a:pPr marL="0" indent="0">
              <a:buNone/>
            </a:pPr>
            <a:r>
              <a:rPr lang="en-US" sz="2000" dirty="0"/>
              <a:t> IF </a:t>
            </a:r>
            <a:r>
              <a:rPr lang="en-US" sz="2000" dirty="0" err="1"/>
              <a:t>Number_of_read_bitplanes</a:t>
            </a:r>
            <a:r>
              <a:rPr lang="en-US" sz="2000" dirty="0"/>
              <a:t> == 4 AND IF DE is active</a:t>
            </a:r>
          </a:p>
          <a:p>
            <a:pPr marL="0" indent="0">
              <a:buNone/>
            </a:pPr>
            <a:r>
              <a:rPr lang="en-US" sz="2000" dirty="0"/>
              <a:t>    THEN RR1 = IR1; RR2 = IR2; RR3 = IR3; RR4 = IR4</a:t>
            </a:r>
          </a:p>
          <a:p>
            <a:pPr marL="0" indent="0">
              <a:buNone/>
            </a:pPr>
            <a:r>
              <a:rPr lang="en-US" sz="2000" dirty="0"/>
              <a:t> IF </a:t>
            </a:r>
            <a:r>
              <a:rPr lang="en-US" sz="2000" dirty="0" err="1"/>
              <a:t>Number_of_read_bitplanes</a:t>
            </a:r>
            <a:r>
              <a:rPr lang="en-US" sz="2000" dirty="0"/>
              <a:t> == 4 THEN </a:t>
            </a:r>
            <a:r>
              <a:rPr lang="en-US" sz="2000" dirty="0" err="1"/>
              <a:t>Number_of_read_bitplanes</a:t>
            </a:r>
            <a:r>
              <a:rPr lang="en-US" sz="2000" dirty="0"/>
              <a:t> = 0</a:t>
            </a:r>
          </a:p>
          <a:p>
            <a:pPr marL="0" indent="0">
              <a:buNone/>
            </a:pPr>
            <a:r>
              <a:rPr lang="en-US" sz="2000" dirty="0"/>
              <a:t>END_REPEAT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smtClean="0"/>
              <a:t>Shifter </a:t>
            </a:r>
            <a:r>
              <a:rPr lang="en-US" dirty="0" err="1" smtClean="0"/>
              <a:t>statemachine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31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pixel sync scroll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Alien/ST </a:t>
            </a:r>
            <a:r>
              <a:rPr lang="en-US" dirty="0" err="1" smtClean="0"/>
              <a:t>Connexion</a:t>
            </a:r>
            <a:r>
              <a:rPr lang="en-US" dirty="0" smtClean="0"/>
              <a:t> in Punish Your Machine</a:t>
            </a:r>
          </a:p>
          <a:p>
            <a:r>
              <a:rPr lang="en-US" dirty="0" smtClean="0"/>
              <a:t>Open left border (HI)</a:t>
            </a:r>
          </a:p>
          <a:p>
            <a:r>
              <a:rPr lang="en-US" dirty="0" smtClean="0"/>
              <a:t>Go to medium res</a:t>
            </a:r>
          </a:p>
          <a:p>
            <a:r>
              <a:rPr lang="en-US" dirty="0" smtClean="0"/>
              <a:t>Wait X cycles</a:t>
            </a:r>
          </a:p>
          <a:p>
            <a:r>
              <a:rPr lang="en-US" dirty="0" smtClean="0"/>
              <a:t>Go to low 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8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“Oh crap shifted </a:t>
            </a:r>
            <a:r>
              <a:rPr lang="en-US" dirty="0" err="1" smtClean="0"/>
              <a:t>bitplanes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coders ever have written a </a:t>
            </a:r>
            <a:r>
              <a:rPr lang="en-US" dirty="0" err="1" smtClean="0"/>
              <a:t>fullscreen</a:t>
            </a:r>
            <a:r>
              <a:rPr lang="en-US" dirty="0" smtClean="0"/>
              <a:t> has seen this</a:t>
            </a:r>
          </a:p>
          <a:p>
            <a:r>
              <a:rPr lang="en-US" dirty="0" smtClean="0"/>
              <a:t>… exploited by LJBK (Paulo </a:t>
            </a:r>
            <a:r>
              <a:rPr lang="en-US" dirty="0" err="1" smtClean="0"/>
              <a:t>Simoes</a:t>
            </a:r>
            <a:r>
              <a:rPr lang="en-US" dirty="0" smtClean="0"/>
              <a:t>) in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96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LJBK’s 4 pixel non-</a:t>
            </a:r>
            <a:r>
              <a:rPr lang="en-US" dirty="0" err="1" smtClean="0"/>
              <a:t>fullscreen</a:t>
            </a:r>
            <a:r>
              <a:rPr lang="en-US" dirty="0" smtClean="0"/>
              <a:t> sync scroll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55" y="1063229"/>
            <a:ext cx="4665872" cy="32302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26232" y="1015161"/>
            <a:ext cx="3260568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Deterministically </a:t>
            </a:r>
            <a:r>
              <a:rPr lang="en-US" sz="2400" dirty="0" err="1" smtClean="0"/>
              <a:t>unstabilize</a:t>
            </a:r>
            <a:endParaRPr lang="en-US" sz="2400" dirty="0" smtClean="0"/>
          </a:p>
          <a:p>
            <a:r>
              <a:rPr lang="en-US" sz="2400" dirty="0" smtClean="0"/>
              <a:t>the Shifter leaving a predictable number of words before screen start …</a:t>
            </a:r>
          </a:p>
          <a:p>
            <a:endParaRPr lang="en-US" sz="2400" dirty="0" smtClean="0"/>
          </a:p>
          <a:p>
            <a:r>
              <a:rPr lang="en-US" sz="2400" dirty="0" smtClean="0"/>
              <a:t>… and get it to work in all </a:t>
            </a:r>
            <a:r>
              <a:rPr lang="en-US" sz="2400" dirty="0" err="1" smtClean="0"/>
              <a:t>wakestates</a:t>
            </a:r>
            <a:r>
              <a:rPr lang="en-US" sz="2400" dirty="0" smtClean="0"/>
              <a:t> …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… and …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587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0, -4, -8, -12 in WS2, WS4 &amp; often WS3</a:t>
            </a:r>
          </a:p>
          <a:p>
            <a:r>
              <a:rPr lang="en-US" dirty="0" smtClean="0"/>
              <a:t>0, -4, -8 in WS3 (sometimes) and WS1</a:t>
            </a:r>
          </a:p>
          <a:p>
            <a:endParaRPr lang="en-US" dirty="0"/>
          </a:p>
          <a:p>
            <a:r>
              <a:rPr lang="en-US" dirty="0" smtClean="0"/>
              <a:t>Viewer has to select which method is non-banded. Wait, what’s “banded”?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14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Only 4 </a:t>
            </a:r>
            <a:r>
              <a:rPr lang="en-US" dirty="0" err="1" smtClean="0"/>
              <a:t>wakestates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Banded lines</a:t>
            </a:r>
          </a:p>
          <a:p>
            <a:r>
              <a:rPr lang="en-US" dirty="0" smtClean="0"/>
              <a:t>Spectrum 512 pixels</a:t>
            </a:r>
          </a:p>
          <a:p>
            <a:r>
              <a:rPr lang="en-US" dirty="0" smtClean="0"/>
              <a:t>Possible internal Shifter clocks, or MMU </a:t>
            </a:r>
            <a:r>
              <a:rPr lang="en-US" dirty="0" err="1" smtClean="0"/>
              <a:t>desync</a:t>
            </a:r>
            <a:endParaRPr lang="en-US" dirty="0" smtClean="0"/>
          </a:p>
          <a:p>
            <a:r>
              <a:rPr lang="en-US" dirty="0" smtClean="0"/>
              <a:t>Migratory states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37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aery_ban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0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ist_band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3464"/>
            <a:ext cx="8229600" cy="857250"/>
          </a:xfrm>
        </p:spPr>
        <p:txBody>
          <a:bodyPr/>
          <a:lstStyle/>
          <a:p>
            <a:r>
              <a:rPr lang="en-US" dirty="0" err="1" smtClean="0"/>
              <a:t>Overscan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98370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“Every 16 pixels”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most important </a:t>
            </a:r>
            <a:r>
              <a:rPr lang="en-US" dirty="0" err="1" smtClean="0"/>
              <a:t>substate</a:t>
            </a:r>
            <a:r>
              <a:rPr lang="en-US" dirty="0" smtClean="0"/>
              <a:t> to solve for future ST/STE </a:t>
            </a:r>
            <a:r>
              <a:rPr lang="en-US" dirty="0" err="1" smtClean="0"/>
              <a:t>overscan</a:t>
            </a:r>
            <a:r>
              <a:rPr lang="en-US" dirty="0" smtClean="0"/>
              <a:t> insights</a:t>
            </a:r>
          </a:p>
          <a:p>
            <a:r>
              <a:rPr lang="en-US" dirty="0" smtClean="0"/>
              <a:t>Now comes tentative research …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446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_0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Seems to depend on memory address, so, entering C64 VSP territory …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“The dreaded VSP crash is caused by a </a:t>
            </a:r>
            <a:r>
              <a:rPr lang="en-US" dirty="0" err="1"/>
              <a:t>metastability</a:t>
            </a:r>
            <a:r>
              <a:rPr lang="en-US" dirty="0"/>
              <a:t> condition in the DRAM</a:t>
            </a:r>
            <a:r>
              <a:rPr lang="en-US" dirty="0" smtClean="0"/>
              <a:t>.”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00FF"/>
                </a:solidFill>
              </a:rPr>
              <a:t>http://</a:t>
            </a:r>
            <a:r>
              <a:rPr lang="en-US" sz="2400" dirty="0" err="1">
                <a:solidFill>
                  <a:srgbClr val="0000FF"/>
                </a:solidFill>
              </a:rPr>
              <a:t>www.linusakesson.net</a:t>
            </a:r>
            <a:r>
              <a:rPr lang="en-US" sz="2400" dirty="0">
                <a:solidFill>
                  <a:srgbClr val="0000FF"/>
                </a:solidFill>
              </a:rPr>
              <a:t>/scene/</a:t>
            </a:r>
            <a:r>
              <a:rPr lang="en-US" sz="2400" dirty="0" err="1">
                <a:solidFill>
                  <a:srgbClr val="0000FF"/>
                </a:solidFill>
              </a:rPr>
              <a:t>safevsp</a:t>
            </a:r>
            <a:r>
              <a:rPr lang="en-US" sz="2400" dirty="0">
                <a:solidFill>
                  <a:srgbClr val="0000F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2425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Snooping the data bus :P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6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iitroed_happy_195x19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041" y="3647354"/>
            <a:ext cx="1079001" cy="1081345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153744"/>
            <a:ext cx="7772400" cy="1102519"/>
          </a:xfrm>
        </p:spPr>
        <p:txBody>
          <a:bodyPr/>
          <a:lstStyle/>
          <a:p>
            <a:r>
              <a:rPr lang="en-US" dirty="0" smtClean="0"/>
              <a:t>LET’S WRAP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1965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985848"/>
            <a:ext cx="785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[</a:t>
            </a:r>
            <a:r>
              <a:rPr lang="en-US" sz="3600" dirty="0" smtClean="0">
                <a:solidFill>
                  <a:srgbClr val="0000FF"/>
                </a:solidFill>
              </a:rPr>
              <a:t>lower</a:t>
            </a:r>
            <a:r>
              <a:rPr lang="en-US" sz="3600" dirty="0" smtClean="0"/>
              <a:t>] Border removal invented by Alyssa, released by TEX Sept 1987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2321332"/>
            <a:ext cx="785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[</a:t>
            </a:r>
            <a:r>
              <a:rPr lang="en-US" sz="3600" dirty="0" smtClean="0">
                <a:solidFill>
                  <a:srgbClr val="0000FF"/>
                </a:solidFill>
              </a:rPr>
              <a:t>right</a:t>
            </a:r>
            <a:r>
              <a:rPr lang="en-US" sz="3600" dirty="0" smtClean="0"/>
              <a:t>] First released by TEX (Amiga demo, March 1988)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606873"/>
            <a:ext cx="785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[</a:t>
            </a:r>
            <a:r>
              <a:rPr lang="en-US" sz="3600" dirty="0" smtClean="0">
                <a:solidFill>
                  <a:srgbClr val="0000FF"/>
                </a:solidFill>
              </a:rPr>
              <a:t>left</a:t>
            </a:r>
            <a:r>
              <a:rPr lang="en-US" sz="3600" dirty="0" smtClean="0"/>
              <a:t>] First released by TNT Crew (Death of the Left Border, 1988)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7642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30544" y="196619"/>
            <a:ext cx="785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[</a:t>
            </a:r>
            <a:r>
              <a:rPr lang="en-US" sz="3600" dirty="0" smtClean="0">
                <a:solidFill>
                  <a:srgbClr val="0000FF"/>
                </a:solidFill>
              </a:rPr>
              <a:t>upper</a:t>
            </a:r>
            <a:r>
              <a:rPr lang="en-US" sz="3600" dirty="0" smtClean="0"/>
              <a:t> (60Hz)] First released by XXX International (July 1988)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630544" y="2679627"/>
            <a:ext cx="785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[</a:t>
            </a:r>
            <a:r>
              <a:rPr lang="en-US" sz="3600" dirty="0" smtClean="0">
                <a:solidFill>
                  <a:srgbClr val="0000FF"/>
                </a:solidFill>
              </a:rPr>
              <a:t>upper</a:t>
            </a:r>
            <a:r>
              <a:rPr lang="en-US" sz="3600" dirty="0" smtClean="0"/>
              <a:t> (50Hz)] First released by TCB (Swedish New Years 88-89)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630544" y="1396948"/>
            <a:ext cx="785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[</a:t>
            </a:r>
            <a:r>
              <a:rPr lang="en-US" sz="3600" dirty="0" err="1" smtClean="0">
                <a:solidFill>
                  <a:srgbClr val="0000FF"/>
                </a:solidFill>
              </a:rPr>
              <a:t>fullscreen</a:t>
            </a:r>
            <a:r>
              <a:rPr lang="en-US" sz="3600" dirty="0" smtClean="0"/>
              <a:t> (unstable)] First released by Omega (Omega Demo, </a:t>
            </a:r>
            <a:r>
              <a:rPr lang="en-US" sz="3600" dirty="0"/>
              <a:t>D</a:t>
            </a:r>
            <a:r>
              <a:rPr lang="en-US" sz="3600" dirty="0" smtClean="0"/>
              <a:t>ec -88)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630544" y="3941052"/>
            <a:ext cx="7859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[</a:t>
            </a:r>
            <a:r>
              <a:rPr lang="en-US" sz="3600" dirty="0" err="1" smtClean="0">
                <a:solidFill>
                  <a:srgbClr val="0000FF"/>
                </a:solidFill>
              </a:rPr>
              <a:t>fullscreen</a:t>
            </a:r>
            <a:r>
              <a:rPr lang="en-US" sz="3600" dirty="0" smtClean="0"/>
              <a:t> (stable)] First released by Level 16 (Union Demo, Jan -89)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6445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Stabilizer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A Shifter necessity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493" y="1847352"/>
            <a:ext cx="6510575" cy="309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60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commonly used variants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444: HI </a:t>
            </a:r>
            <a:r>
              <a:rPr lang="en-US" dirty="0" err="1" smtClean="0"/>
              <a:t>nop</a:t>
            </a:r>
            <a:r>
              <a:rPr lang="en-US" dirty="0" smtClean="0"/>
              <a:t> LO 				(</a:t>
            </a:r>
            <a:r>
              <a:rPr lang="en-US" dirty="0" err="1" smtClean="0"/>
              <a:t>Ilja</a:t>
            </a:r>
            <a:r>
              <a:rPr lang="en-US" dirty="0" smtClean="0"/>
              <a:t>, Level 16)</a:t>
            </a:r>
          </a:p>
          <a:p>
            <a:r>
              <a:rPr lang="en-US" dirty="0" smtClean="0"/>
              <a:t>440: MED </a:t>
            </a:r>
            <a:r>
              <a:rPr lang="en-US" dirty="0" err="1" smtClean="0"/>
              <a:t>nop</a:t>
            </a:r>
            <a:r>
              <a:rPr lang="en-US" dirty="0" smtClean="0"/>
              <a:t> </a:t>
            </a:r>
            <a:r>
              <a:rPr lang="en-US" dirty="0" err="1" smtClean="0"/>
              <a:t>nop</a:t>
            </a:r>
            <a:r>
              <a:rPr lang="en-US" dirty="0" smtClean="0"/>
              <a:t> LO 		(</a:t>
            </a:r>
            <a:r>
              <a:rPr lang="en-US" dirty="0" err="1" smtClean="0"/>
              <a:t>Gunstick</a:t>
            </a:r>
            <a:r>
              <a:rPr lang="en-US" dirty="0" smtClean="0"/>
              <a:t>, ULM)</a:t>
            </a:r>
          </a:p>
          <a:p>
            <a:endParaRPr lang="en-US" dirty="0"/>
          </a:p>
          <a:p>
            <a:r>
              <a:rPr lang="en-US" dirty="0" smtClean="0"/>
              <a:t>One cancels HBLANK, one shows pixel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Forget all you know about switches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64630" y="1060678"/>
            <a:ext cx="59768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/>
              <a:t>move.b</a:t>
            </a:r>
            <a:r>
              <a:rPr lang="nl-NL" sz="2400" dirty="0" smtClean="0"/>
              <a:t> d1</a:t>
            </a:r>
            <a:r>
              <a:rPr lang="nl-NL" sz="2400" dirty="0"/>
              <a:t>,(a2)          * </a:t>
            </a:r>
            <a:r>
              <a:rPr lang="nl-NL" sz="2400" dirty="0" err="1"/>
              <a:t>left</a:t>
            </a:r>
            <a:r>
              <a:rPr lang="nl-NL" sz="2400" dirty="0"/>
              <a:t> </a:t>
            </a:r>
          </a:p>
          <a:p>
            <a:r>
              <a:rPr lang="nl-NL" sz="2400" dirty="0"/>
              <a:t>nop </a:t>
            </a:r>
          </a:p>
          <a:p>
            <a:r>
              <a:rPr lang="nl-NL" sz="2400" dirty="0" err="1"/>
              <a:t>move.b</a:t>
            </a:r>
            <a:r>
              <a:rPr lang="nl-NL" sz="2400" dirty="0"/>
              <a:t> d0,(a2) </a:t>
            </a:r>
          </a:p>
          <a:p>
            <a:r>
              <a:rPr lang="nl-NL" sz="2400" dirty="0"/>
              <a:t>89 nop </a:t>
            </a:r>
          </a:p>
          <a:p>
            <a:r>
              <a:rPr lang="nl-NL" sz="2400" dirty="0" err="1"/>
              <a:t>move.b</a:t>
            </a:r>
            <a:r>
              <a:rPr lang="nl-NL" sz="2400" dirty="0"/>
              <a:t> d0,(a1)          * right </a:t>
            </a:r>
          </a:p>
          <a:p>
            <a:r>
              <a:rPr lang="nl-NL" sz="2400" dirty="0" err="1"/>
              <a:t>move.b</a:t>
            </a:r>
            <a:r>
              <a:rPr lang="nl-NL" sz="2400" dirty="0"/>
              <a:t> d1,(a1) </a:t>
            </a:r>
          </a:p>
          <a:p>
            <a:r>
              <a:rPr lang="nl-NL" sz="2400" dirty="0"/>
              <a:t>13 nop </a:t>
            </a:r>
          </a:p>
          <a:p>
            <a:r>
              <a:rPr lang="nl-NL" sz="2400" dirty="0" err="1"/>
              <a:t>move.b</a:t>
            </a:r>
            <a:r>
              <a:rPr lang="nl-NL" sz="2400" dirty="0"/>
              <a:t> d1,(a2)          * </a:t>
            </a:r>
            <a:r>
              <a:rPr lang="nl-NL" sz="2400" dirty="0" err="1"/>
              <a:t>stabiliser</a:t>
            </a:r>
            <a:endParaRPr lang="nl-NL" sz="2400" dirty="0"/>
          </a:p>
          <a:p>
            <a:r>
              <a:rPr lang="nl-NL" sz="2400" dirty="0"/>
              <a:t>nop </a:t>
            </a:r>
          </a:p>
          <a:p>
            <a:r>
              <a:rPr lang="nl-NL" sz="2400" dirty="0" err="1"/>
              <a:t>move.b</a:t>
            </a:r>
            <a:r>
              <a:rPr lang="nl-NL" sz="2400" dirty="0"/>
              <a:t> d0,(a2) </a:t>
            </a:r>
          </a:p>
          <a:p>
            <a:r>
              <a:rPr lang="nl-NL" sz="2400" dirty="0"/>
              <a:t>12 nop </a:t>
            </a:r>
          </a:p>
          <a:p>
            <a:endParaRPr lang="en-US" sz="2400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879209" y="1261173"/>
            <a:ext cx="7113604" cy="3419379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79209" y="1261173"/>
            <a:ext cx="7113604" cy="3419379"/>
          </a:xfrm>
          <a:prstGeom prst="line">
            <a:avLst/>
          </a:prstGeom>
          <a:ln w="889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746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2883</TotalTime>
  <Words>1042</Words>
  <Application>Microsoft Macintosh PowerPoint</Application>
  <PresentationFormat>On-screen Show (16:9)</PresentationFormat>
  <Paragraphs>169</Paragraphs>
  <Slides>44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Overscan and sync scrolling</vt:lpstr>
      <vt:lpstr>PowerPoint Presentation</vt:lpstr>
      <vt:lpstr>Credits</vt:lpstr>
      <vt:lpstr>Overscan</vt:lpstr>
      <vt:lpstr>History</vt:lpstr>
      <vt:lpstr>PowerPoint Presentation</vt:lpstr>
      <vt:lpstr>Stabilizer</vt:lpstr>
      <vt:lpstr>Two commonly used variants</vt:lpstr>
      <vt:lpstr>Forget all you know about switches</vt:lpstr>
      <vt:lpstr>PowerPoint Presentation</vt:lpstr>
      <vt:lpstr>Wakestates</vt:lpstr>
      <vt:lpstr>GLUE-CPU unsync</vt:lpstr>
      <vt:lpstr>GLUE-CPU unsync</vt:lpstr>
      <vt:lpstr>Classic demos with WS effects</vt:lpstr>
      <vt:lpstr>230 and 224 byte fullscreen lines</vt:lpstr>
      <vt:lpstr>PowerPoint Presentation</vt:lpstr>
      <vt:lpstr>PowerPoint Presentation</vt:lpstr>
      <vt:lpstr>Optimized fullscreen line</vt:lpstr>
      <vt:lpstr>Stabilize somewhere else?</vt:lpstr>
      <vt:lpstr>Current status</vt:lpstr>
      <vt:lpstr>PowerPoint Presentation</vt:lpstr>
      <vt:lpstr>PowerPoint Presentation</vt:lpstr>
      <vt:lpstr>Sync lock</vt:lpstr>
      <vt:lpstr>Regular sync lock</vt:lpstr>
      <vt:lpstr>HBL sync lock</vt:lpstr>
      <vt:lpstr>PowerPoint Presentation</vt:lpstr>
      <vt:lpstr>Sync scrolling</vt:lpstr>
      <vt:lpstr>Sync scrolling</vt:lpstr>
      <vt:lpstr>PowerPoint Presentation</vt:lpstr>
      <vt:lpstr>GLUE is not alone in this</vt:lpstr>
      <vt:lpstr>PowerPoint Presentation</vt:lpstr>
      <vt:lpstr>Shifter statemachine</vt:lpstr>
      <vt:lpstr>4 pixel sync scroll</vt:lpstr>
      <vt:lpstr>“Oh crap shifted bitplanes”</vt:lpstr>
      <vt:lpstr>LJBK’s 4 pixel non-fullscreen sync scroll</vt:lpstr>
      <vt:lpstr>Current status</vt:lpstr>
      <vt:lpstr>Only 4 wakestates?</vt:lpstr>
      <vt:lpstr>PowerPoint Presentation</vt:lpstr>
      <vt:lpstr>PowerPoint Presentation</vt:lpstr>
      <vt:lpstr>“Every 16 pixels”</vt:lpstr>
      <vt:lpstr>PowerPoint Presentation</vt:lpstr>
      <vt:lpstr>PowerPoint Presentation</vt:lpstr>
      <vt:lpstr>What’s next?</vt:lpstr>
      <vt:lpstr>LET’S WRAP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Troed Sångberg</cp:lastModifiedBy>
  <cp:revision>64</cp:revision>
  <dcterms:created xsi:type="dcterms:W3CDTF">2010-04-12T23:12:02Z</dcterms:created>
  <dcterms:modified xsi:type="dcterms:W3CDTF">2015-12-22T23:20:26Z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